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0"/>
  </p:notesMasterIdLst>
  <p:sldIdLst>
    <p:sldId id="256" r:id="rId2"/>
    <p:sldId id="257" r:id="rId3"/>
    <p:sldId id="290" r:id="rId4"/>
    <p:sldId id="259" r:id="rId5"/>
    <p:sldId id="275" r:id="rId6"/>
    <p:sldId id="274" r:id="rId7"/>
    <p:sldId id="261" r:id="rId8"/>
    <p:sldId id="276" r:id="rId9"/>
    <p:sldId id="262" r:id="rId10"/>
    <p:sldId id="277" r:id="rId11"/>
    <p:sldId id="278" r:id="rId12"/>
    <p:sldId id="263" r:id="rId13"/>
    <p:sldId id="279" r:id="rId14"/>
    <p:sldId id="280" r:id="rId15"/>
    <p:sldId id="264" r:id="rId16"/>
    <p:sldId id="281" r:id="rId17"/>
    <p:sldId id="265" r:id="rId18"/>
    <p:sldId id="282" r:id="rId19"/>
    <p:sldId id="283" r:id="rId20"/>
    <p:sldId id="284" r:id="rId21"/>
    <p:sldId id="268" r:id="rId22"/>
    <p:sldId id="285" r:id="rId23"/>
    <p:sldId id="287" r:id="rId24"/>
    <p:sldId id="288" r:id="rId25"/>
    <p:sldId id="289" r:id="rId26"/>
    <p:sldId id="271" r:id="rId27"/>
    <p:sldId id="260"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Muffoletto" initials="BM" lastIdx="9" clrIdx="0">
    <p:extLst>
      <p:ext uri="{19B8F6BF-5375-455C-9EA6-DF929625EA0E}">
        <p15:presenceInfo xmlns:p15="http://schemas.microsoft.com/office/powerpoint/2012/main" userId="S::bmuffoletto@curamericas.org::890ab3bd-1ee7-481f-be23-ad7666d51b92" providerId="AD"/>
      </p:ext>
    </p:extLst>
  </p:cmAuthor>
  <p:cmAuthor id="2" name="Annah Okari" initials="AO" lastIdx="1" clrIdx="1">
    <p:extLst>
      <p:ext uri="{19B8F6BF-5375-455C-9EA6-DF929625EA0E}">
        <p15:presenceInfo xmlns:p15="http://schemas.microsoft.com/office/powerpoint/2012/main" userId="Annah Ok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29" autoAdjust="0"/>
  </p:normalViewPr>
  <p:slideViewPr>
    <p:cSldViewPr snapToGrid="0">
      <p:cViewPr varScale="1">
        <p:scale>
          <a:sx n="63" d="100"/>
          <a:sy n="63" d="100"/>
        </p:scale>
        <p:origin x="14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17.svg"/><Relationship Id="rId1" Type="http://schemas.openxmlformats.org/officeDocument/2006/relationships/image" Target="../media/image26.png"/><Relationship Id="rId6" Type="http://schemas.openxmlformats.org/officeDocument/2006/relationships/image" Target="../media/image21.svg"/><Relationship Id="rId5" Type="http://schemas.openxmlformats.org/officeDocument/2006/relationships/image" Target="../media/image2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svg"/><Relationship Id="rId1"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C9D4E-AAF9-4106-8D21-43EEE47606A5}"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89FC22B-52C6-4A3D-8CED-29485BFAE74C}">
      <dgm:prSet/>
      <dgm:spPr/>
      <dgm:t>
        <a:bodyPr/>
        <a:lstStyle/>
        <a:p>
          <a:r>
            <a:rPr lang="en-US" dirty="0"/>
            <a:t>Objective 1: Why women are still delivering at home </a:t>
          </a:r>
        </a:p>
      </dgm:t>
    </dgm:pt>
    <dgm:pt modelId="{E42576FD-DBB1-4E5F-A411-4B20CF59D85A}" type="parTrans" cxnId="{01701ABD-9155-4C0E-A540-87FD284E728E}">
      <dgm:prSet/>
      <dgm:spPr/>
      <dgm:t>
        <a:bodyPr/>
        <a:lstStyle/>
        <a:p>
          <a:endParaRPr lang="en-US"/>
        </a:p>
      </dgm:t>
    </dgm:pt>
    <dgm:pt modelId="{7B53C24D-094F-48D9-AFC1-EB5131FA52EE}" type="sibTrans" cxnId="{01701ABD-9155-4C0E-A540-87FD284E728E}">
      <dgm:prSet/>
      <dgm:spPr/>
      <dgm:t>
        <a:bodyPr/>
        <a:lstStyle/>
        <a:p>
          <a:endParaRPr lang="en-US"/>
        </a:p>
      </dgm:t>
    </dgm:pt>
    <dgm:pt modelId="{0C309366-BF63-4A4F-8D9F-008B25C8E8A2}">
      <dgm:prSet/>
      <dgm:spPr/>
      <dgm:t>
        <a:bodyPr/>
        <a:lstStyle/>
        <a:p>
          <a:r>
            <a:rPr lang="en-US" dirty="0"/>
            <a:t>Objective 2: Health facility status and needs </a:t>
          </a:r>
        </a:p>
      </dgm:t>
    </dgm:pt>
    <dgm:pt modelId="{C9D91109-FCC5-491E-8695-38019BC3C9FE}" type="parTrans" cxnId="{83754682-BF4E-44D3-A8D5-8BBB0B1F3F96}">
      <dgm:prSet/>
      <dgm:spPr/>
      <dgm:t>
        <a:bodyPr/>
        <a:lstStyle/>
        <a:p>
          <a:endParaRPr lang="en-US"/>
        </a:p>
      </dgm:t>
    </dgm:pt>
    <dgm:pt modelId="{9B4EF6DB-E40E-48CF-8C29-C10ED26B6029}" type="sibTrans" cxnId="{83754682-BF4E-44D3-A8D5-8BBB0B1F3F96}">
      <dgm:prSet/>
      <dgm:spPr/>
      <dgm:t>
        <a:bodyPr/>
        <a:lstStyle/>
        <a:p>
          <a:endParaRPr lang="en-US"/>
        </a:p>
      </dgm:t>
    </dgm:pt>
    <dgm:pt modelId="{9A5EA7D0-FDAD-4033-8F18-FE8152251BB8}">
      <dgm:prSet/>
      <dgm:spPr/>
      <dgm:t>
        <a:bodyPr/>
        <a:lstStyle/>
        <a:p>
          <a:r>
            <a:rPr lang="en-US" dirty="0"/>
            <a:t>Objective 3: Contributors to child stunting and malnutrition </a:t>
          </a:r>
        </a:p>
      </dgm:t>
    </dgm:pt>
    <dgm:pt modelId="{763153CD-E841-4A0A-83AF-BC4878DE702B}" type="parTrans" cxnId="{08B4B919-7C77-4B57-B4B7-1C29519B42A1}">
      <dgm:prSet/>
      <dgm:spPr/>
      <dgm:t>
        <a:bodyPr/>
        <a:lstStyle/>
        <a:p>
          <a:endParaRPr lang="en-US"/>
        </a:p>
      </dgm:t>
    </dgm:pt>
    <dgm:pt modelId="{FCF24E2A-7E38-4556-8AA7-08763EC265E3}" type="sibTrans" cxnId="{08B4B919-7C77-4B57-B4B7-1C29519B42A1}">
      <dgm:prSet/>
      <dgm:spPr/>
      <dgm:t>
        <a:bodyPr/>
        <a:lstStyle/>
        <a:p>
          <a:endParaRPr lang="en-US"/>
        </a:p>
      </dgm:t>
    </dgm:pt>
    <dgm:pt modelId="{E270DB67-B9D8-444D-9325-FC300A3D5A42}">
      <dgm:prSet/>
      <dgm:spPr/>
      <dgm:t>
        <a:bodyPr/>
        <a:lstStyle/>
        <a:p>
          <a:r>
            <a:rPr lang="en-US"/>
            <a:t>Objective 4: Why women are delaying care-seeking during OB emergencies </a:t>
          </a:r>
        </a:p>
      </dgm:t>
    </dgm:pt>
    <dgm:pt modelId="{41EFC6B2-6523-46E2-909E-E3329E5A2F01}" type="parTrans" cxnId="{283564B6-011B-47D7-8071-70D95DDF39E2}">
      <dgm:prSet/>
      <dgm:spPr/>
      <dgm:t>
        <a:bodyPr/>
        <a:lstStyle/>
        <a:p>
          <a:endParaRPr lang="en-US"/>
        </a:p>
      </dgm:t>
    </dgm:pt>
    <dgm:pt modelId="{DEE650B1-D705-482D-B03D-57816225C131}" type="sibTrans" cxnId="{283564B6-011B-47D7-8071-70D95DDF39E2}">
      <dgm:prSet/>
      <dgm:spPr/>
      <dgm:t>
        <a:bodyPr/>
        <a:lstStyle/>
        <a:p>
          <a:endParaRPr lang="en-US"/>
        </a:p>
      </dgm:t>
    </dgm:pt>
    <dgm:pt modelId="{FF0FF384-C3F6-4F13-A069-5EBC90051CCB}">
      <dgm:prSet/>
      <dgm:spPr/>
      <dgm:t>
        <a:bodyPr/>
        <a:lstStyle/>
        <a:p>
          <a:r>
            <a:rPr lang="en-US"/>
            <a:t>Objective 5: Stakeholder roles and contribution to maternal and child well-being </a:t>
          </a:r>
        </a:p>
      </dgm:t>
    </dgm:pt>
    <dgm:pt modelId="{CA86A303-873D-41BC-8313-50ECC4C62A9D}" type="parTrans" cxnId="{61371DE1-DE88-4FE5-8730-CAC83E3EE747}">
      <dgm:prSet/>
      <dgm:spPr/>
      <dgm:t>
        <a:bodyPr/>
        <a:lstStyle/>
        <a:p>
          <a:endParaRPr lang="en-US"/>
        </a:p>
      </dgm:t>
    </dgm:pt>
    <dgm:pt modelId="{7B0A4C42-4503-45B5-9D71-5B4189A2A7FB}" type="sibTrans" cxnId="{61371DE1-DE88-4FE5-8730-CAC83E3EE747}">
      <dgm:prSet/>
      <dgm:spPr/>
      <dgm:t>
        <a:bodyPr/>
        <a:lstStyle/>
        <a:p>
          <a:endParaRPr lang="en-US"/>
        </a:p>
      </dgm:t>
    </dgm:pt>
    <dgm:pt modelId="{276D9C02-65E6-424A-B436-E5C088D4AC7F}" type="pres">
      <dgm:prSet presAssocID="{589C9D4E-AAF9-4106-8D21-43EEE47606A5}" presName="diagram" presStyleCnt="0">
        <dgm:presLayoutVars>
          <dgm:dir/>
          <dgm:resizeHandles val="exact"/>
        </dgm:presLayoutVars>
      </dgm:prSet>
      <dgm:spPr/>
    </dgm:pt>
    <dgm:pt modelId="{BE59FEA2-19D7-40D2-89FC-2C925D357EF4}" type="pres">
      <dgm:prSet presAssocID="{389FC22B-52C6-4A3D-8CED-29485BFAE74C}" presName="node" presStyleLbl="node1" presStyleIdx="0" presStyleCnt="5">
        <dgm:presLayoutVars>
          <dgm:bulletEnabled val="1"/>
        </dgm:presLayoutVars>
      </dgm:prSet>
      <dgm:spPr/>
    </dgm:pt>
    <dgm:pt modelId="{EE7F75B7-B644-4E51-951C-072B92E84B62}" type="pres">
      <dgm:prSet presAssocID="{7B53C24D-094F-48D9-AFC1-EB5131FA52EE}" presName="sibTrans" presStyleCnt="0"/>
      <dgm:spPr/>
    </dgm:pt>
    <dgm:pt modelId="{5A1988A1-93D1-4E9A-93C3-3C0403EC5407}" type="pres">
      <dgm:prSet presAssocID="{0C309366-BF63-4A4F-8D9F-008B25C8E8A2}" presName="node" presStyleLbl="node1" presStyleIdx="1" presStyleCnt="5">
        <dgm:presLayoutVars>
          <dgm:bulletEnabled val="1"/>
        </dgm:presLayoutVars>
      </dgm:prSet>
      <dgm:spPr/>
    </dgm:pt>
    <dgm:pt modelId="{CA173890-4D66-4619-AA8E-AAB9AD7634D7}" type="pres">
      <dgm:prSet presAssocID="{9B4EF6DB-E40E-48CF-8C29-C10ED26B6029}" presName="sibTrans" presStyleCnt="0"/>
      <dgm:spPr/>
    </dgm:pt>
    <dgm:pt modelId="{DE24BEF7-401F-420D-9989-9280FF2A1654}" type="pres">
      <dgm:prSet presAssocID="{9A5EA7D0-FDAD-4033-8F18-FE8152251BB8}" presName="node" presStyleLbl="node1" presStyleIdx="2" presStyleCnt="5">
        <dgm:presLayoutVars>
          <dgm:bulletEnabled val="1"/>
        </dgm:presLayoutVars>
      </dgm:prSet>
      <dgm:spPr/>
    </dgm:pt>
    <dgm:pt modelId="{560E431A-AD7C-48EC-85E1-ECCFE22AB5F2}" type="pres">
      <dgm:prSet presAssocID="{FCF24E2A-7E38-4556-8AA7-08763EC265E3}" presName="sibTrans" presStyleCnt="0"/>
      <dgm:spPr/>
    </dgm:pt>
    <dgm:pt modelId="{7EC42A74-C964-4206-B24D-38774FFAD458}" type="pres">
      <dgm:prSet presAssocID="{E270DB67-B9D8-444D-9325-FC300A3D5A42}" presName="node" presStyleLbl="node1" presStyleIdx="3" presStyleCnt="5">
        <dgm:presLayoutVars>
          <dgm:bulletEnabled val="1"/>
        </dgm:presLayoutVars>
      </dgm:prSet>
      <dgm:spPr/>
    </dgm:pt>
    <dgm:pt modelId="{DC9164B6-9CE9-454F-BBAE-5AB235D90873}" type="pres">
      <dgm:prSet presAssocID="{DEE650B1-D705-482D-B03D-57816225C131}" presName="sibTrans" presStyleCnt="0"/>
      <dgm:spPr/>
    </dgm:pt>
    <dgm:pt modelId="{FB1D1F44-61D1-4336-B616-843D798ECD9D}" type="pres">
      <dgm:prSet presAssocID="{FF0FF384-C3F6-4F13-A069-5EBC90051CCB}" presName="node" presStyleLbl="node1" presStyleIdx="4" presStyleCnt="5">
        <dgm:presLayoutVars>
          <dgm:bulletEnabled val="1"/>
        </dgm:presLayoutVars>
      </dgm:prSet>
      <dgm:spPr/>
    </dgm:pt>
  </dgm:ptLst>
  <dgm:cxnLst>
    <dgm:cxn modelId="{08B4B919-7C77-4B57-B4B7-1C29519B42A1}" srcId="{589C9D4E-AAF9-4106-8D21-43EEE47606A5}" destId="{9A5EA7D0-FDAD-4033-8F18-FE8152251BB8}" srcOrd="2" destOrd="0" parTransId="{763153CD-E841-4A0A-83AF-BC4878DE702B}" sibTransId="{FCF24E2A-7E38-4556-8AA7-08763EC265E3}"/>
    <dgm:cxn modelId="{11C3572E-7618-4730-A77B-6279613B8952}" type="presOf" srcId="{389FC22B-52C6-4A3D-8CED-29485BFAE74C}" destId="{BE59FEA2-19D7-40D2-89FC-2C925D357EF4}" srcOrd="0" destOrd="0" presId="urn:microsoft.com/office/officeart/2005/8/layout/default"/>
    <dgm:cxn modelId="{92315D33-A08E-4A26-B7E9-3DFB9332C9D7}" type="presOf" srcId="{9A5EA7D0-FDAD-4033-8F18-FE8152251BB8}" destId="{DE24BEF7-401F-420D-9989-9280FF2A1654}" srcOrd="0" destOrd="0" presId="urn:microsoft.com/office/officeart/2005/8/layout/default"/>
    <dgm:cxn modelId="{A9F96637-03B5-45B4-9BB3-AAEB2816AFE6}" type="presOf" srcId="{E270DB67-B9D8-444D-9325-FC300A3D5A42}" destId="{7EC42A74-C964-4206-B24D-38774FFAD458}" srcOrd="0" destOrd="0" presId="urn:microsoft.com/office/officeart/2005/8/layout/default"/>
    <dgm:cxn modelId="{83754682-BF4E-44D3-A8D5-8BBB0B1F3F96}" srcId="{589C9D4E-AAF9-4106-8D21-43EEE47606A5}" destId="{0C309366-BF63-4A4F-8D9F-008B25C8E8A2}" srcOrd="1" destOrd="0" parTransId="{C9D91109-FCC5-491E-8695-38019BC3C9FE}" sibTransId="{9B4EF6DB-E40E-48CF-8C29-C10ED26B6029}"/>
    <dgm:cxn modelId="{18174492-C5C8-4D88-9C71-369B26EF9CEC}" type="presOf" srcId="{589C9D4E-AAF9-4106-8D21-43EEE47606A5}" destId="{276D9C02-65E6-424A-B436-E5C088D4AC7F}" srcOrd="0" destOrd="0" presId="urn:microsoft.com/office/officeart/2005/8/layout/default"/>
    <dgm:cxn modelId="{283564B6-011B-47D7-8071-70D95DDF39E2}" srcId="{589C9D4E-AAF9-4106-8D21-43EEE47606A5}" destId="{E270DB67-B9D8-444D-9325-FC300A3D5A42}" srcOrd="3" destOrd="0" parTransId="{41EFC6B2-6523-46E2-909E-E3329E5A2F01}" sibTransId="{DEE650B1-D705-482D-B03D-57816225C131}"/>
    <dgm:cxn modelId="{01701ABD-9155-4C0E-A540-87FD284E728E}" srcId="{589C9D4E-AAF9-4106-8D21-43EEE47606A5}" destId="{389FC22B-52C6-4A3D-8CED-29485BFAE74C}" srcOrd="0" destOrd="0" parTransId="{E42576FD-DBB1-4E5F-A411-4B20CF59D85A}" sibTransId="{7B53C24D-094F-48D9-AFC1-EB5131FA52EE}"/>
    <dgm:cxn modelId="{CF0174C8-388F-494B-8B71-2C8751B54A5F}" type="presOf" srcId="{FF0FF384-C3F6-4F13-A069-5EBC90051CCB}" destId="{FB1D1F44-61D1-4336-B616-843D798ECD9D}" srcOrd="0" destOrd="0" presId="urn:microsoft.com/office/officeart/2005/8/layout/default"/>
    <dgm:cxn modelId="{61371DE1-DE88-4FE5-8730-CAC83E3EE747}" srcId="{589C9D4E-AAF9-4106-8D21-43EEE47606A5}" destId="{FF0FF384-C3F6-4F13-A069-5EBC90051CCB}" srcOrd="4" destOrd="0" parTransId="{CA86A303-873D-41BC-8313-50ECC4C62A9D}" sibTransId="{7B0A4C42-4503-45B5-9D71-5B4189A2A7FB}"/>
    <dgm:cxn modelId="{C067EEE9-C0EB-4179-B2E7-EC44F5E01F32}" type="presOf" srcId="{0C309366-BF63-4A4F-8D9F-008B25C8E8A2}" destId="{5A1988A1-93D1-4E9A-93C3-3C0403EC5407}" srcOrd="0" destOrd="0" presId="urn:microsoft.com/office/officeart/2005/8/layout/default"/>
    <dgm:cxn modelId="{C05EF028-4E26-463E-B93C-650CC3C99FD5}" type="presParOf" srcId="{276D9C02-65E6-424A-B436-E5C088D4AC7F}" destId="{BE59FEA2-19D7-40D2-89FC-2C925D357EF4}" srcOrd="0" destOrd="0" presId="urn:microsoft.com/office/officeart/2005/8/layout/default"/>
    <dgm:cxn modelId="{23CC8DA3-1571-4418-9325-B2E32DCC1BFD}" type="presParOf" srcId="{276D9C02-65E6-424A-B436-E5C088D4AC7F}" destId="{EE7F75B7-B644-4E51-951C-072B92E84B62}" srcOrd="1" destOrd="0" presId="urn:microsoft.com/office/officeart/2005/8/layout/default"/>
    <dgm:cxn modelId="{5B3F4BA5-4CA1-416F-AABB-5E226240F4CB}" type="presParOf" srcId="{276D9C02-65E6-424A-B436-E5C088D4AC7F}" destId="{5A1988A1-93D1-4E9A-93C3-3C0403EC5407}" srcOrd="2" destOrd="0" presId="urn:microsoft.com/office/officeart/2005/8/layout/default"/>
    <dgm:cxn modelId="{6C33E9E4-B1E1-43E5-888D-704CD0A47C7B}" type="presParOf" srcId="{276D9C02-65E6-424A-B436-E5C088D4AC7F}" destId="{CA173890-4D66-4619-AA8E-AAB9AD7634D7}" srcOrd="3" destOrd="0" presId="urn:microsoft.com/office/officeart/2005/8/layout/default"/>
    <dgm:cxn modelId="{F7093E0F-FC35-4859-99E3-5EBADD47CCEF}" type="presParOf" srcId="{276D9C02-65E6-424A-B436-E5C088D4AC7F}" destId="{DE24BEF7-401F-420D-9989-9280FF2A1654}" srcOrd="4" destOrd="0" presId="urn:microsoft.com/office/officeart/2005/8/layout/default"/>
    <dgm:cxn modelId="{323252AA-5AE0-470B-B5F9-B111DF33729B}" type="presParOf" srcId="{276D9C02-65E6-424A-B436-E5C088D4AC7F}" destId="{560E431A-AD7C-48EC-85E1-ECCFE22AB5F2}" srcOrd="5" destOrd="0" presId="urn:microsoft.com/office/officeart/2005/8/layout/default"/>
    <dgm:cxn modelId="{4C3B0F16-F02D-415E-A5BB-EA39AEFEF46A}" type="presParOf" srcId="{276D9C02-65E6-424A-B436-E5C088D4AC7F}" destId="{7EC42A74-C964-4206-B24D-38774FFAD458}" srcOrd="6" destOrd="0" presId="urn:microsoft.com/office/officeart/2005/8/layout/default"/>
    <dgm:cxn modelId="{C452A06E-009A-4196-B1C1-414D82EEAB11}" type="presParOf" srcId="{276D9C02-65E6-424A-B436-E5C088D4AC7F}" destId="{DC9164B6-9CE9-454F-BBAE-5AB235D90873}" srcOrd="7" destOrd="0" presId="urn:microsoft.com/office/officeart/2005/8/layout/default"/>
    <dgm:cxn modelId="{2DFF9CEB-B9CE-4975-A74E-D5F8C7852885}" type="presParOf" srcId="{276D9C02-65E6-424A-B436-E5C088D4AC7F}" destId="{FB1D1F44-61D1-4336-B616-843D798ECD9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7243B6-51B1-494E-9059-F3432D43D37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D307EFD-0DF7-4187-AB62-1C31A139C573}">
      <dgm:prSet custT="1"/>
      <dgm:spPr/>
      <dgm:t>
        <a:bodyPr/>
        <a:lstStyle/>
        <a:p>
          <a:pPr>
            <a:defRPr cap="all"/>
          </a:pPr>
          <a:r>
            <a:rPr lang="en-US" sz="2000" dirty="0"/>
            <a:t>Promote collaboration between health facility staff, CHVs, TBAs, CHEWs, and Clan Elders</a:t>
          </a:r>
        </a:p>
      </dgm:t>
    </dgm:pt>
    <dgm:pt modelId="{A9E6B267-0F85-4D33-8B9B-5AAF386C5A27}" type="parTrans" cxnId="{E8E72283-B828-4991-B21F-8D1592D13FB3}">
      <dgm:prSet/>
      <dgm:spPr/>
      <dgm:t>
        <a:bodyPr/>
        <a:lstStyle/>
        <a:p>
          <a:endParaRPr lang="en-US"/>
        </a:p>
      </dgm:t>
    </dgm:pt>
    <dgm:pt modelId="{0FE4E8CF-548E-41CA-972E-C988C2958EF7}" type="sibTrans" cxnId="{E8E72283-B828-4991-B21F-8D1592D13FB3}">
      <dgm:prSet/>
      <dgm:spPr/>
      <dgm:t>
        <a:bodyPr/>
        <a:lstStyle/>
        <a:p>
          <a:endParaRPr lang="en-US"/>
        </a:p>
      </dgm:t>
    </dgm:pt>
    <dgm:pt modelId="{5314906A-323E-4BDC-BAB0-3F1F5BF3B7E0}">
      <dgm:prSet/>
      <dgm:spPr/>
      <dgm:t>
        <a:bodyPr/>
        <a:lstStyle/>
        <a:p>
          <a:pPr>
            <a:defRPr cap="all"/>
          </a:pPr>
          <a:r>
            <a:rPr lang="en-US" dirty="0"/>
            <a:t>Provide incentives </a:t>
          </a:r>
        </a:p>
      </dgm:t>
    </dgm:pt>
    <dgm:pt modelId="{A5B149F7-273C-4F9A-854D-1F4C65BB0711}" type="parTrans" cxnId="{CE51B9F2-CEDB-4A97-9E01-E56DC9DD1AD7}">
      <dgm:prSet/>
      <dgm:spPr/>
      <dgm:t>
        <a:bodyPr/>
        <a:lstStyle/>
        <a:p>
          <a:endParaRPr lang="en-US"/>
        </a:p>
      </dgm:t>
    </dgm:pt>
    <dgm:pt modelId="{9CF95D10-ED2F-4103-8E9E-C791B4C8DC5A}" type="sibTrans" cxnId="{CE51B9F2-CEDB-4A97-9E01-E56DC9DD1AD7}">
      <dgm:prSet/>
      <dgm:spPr/>
      <dgm:t>
        <a:bodyPr/>
        <a:lstStyle/>
        <a:p>
          <a:endParaRPr lang="en-US"/>
        </a:p>
      </dgm:t>
    </dgm:pt>
    <dgm:pt modelId="{6CBCC7E9-73BB-4621-A90A-873BD54C3E5E}">
      <dgm:prSet/>
      <dgm:spPr/>
      <dgm:t>
        <a:bodyPr/>
        <a:lstStyle/>
        <a:p>
          <a:pPr>
            <a:defRPr cap="all"/>
          </a:pPr>
          <a:r>
            <a:rPr lang="en-US" dirty="0"/>
            <a:t>Health facility capacity building </a:t>
          </a:r>
        </a:p>
      </dgm:t>
    </dgm:pt>
    <dgm:pt modelId="{8973C230-6B1B-4110-8AAF-C3C87DCB1C16}" type="parTrans" cxnId="{5613B1C9-EAB0-4273-B856-E140973A5A4D}">
      <dgm:prSet/>
      <dgm:spPr/>
      <dgm:t>
        <a:bodyPr/>
        <a:lstStyle/>
        <a:p>
          <a:endParaRPr lang="en-US"/>
        </a:p>
      </dgm:t>
    </dgm:pt>
    <dgm:pt modelId="{56D8493A-8315-4DCB-997F-8145EE832581}" type="sibTrans" cxnId="{5613B1C9-EAB0-4273-B856-E140973A5A4D}">
      <dgm:prSet/>
      <dgm:spPr/>
      <dgm:t>
        <a:bodyPr/>
        <a:lstStyle/>
        <a:p>
          <a:endParaRPr lang="en-US"/>
        </a:p>
      </dgm:t>
    </dgm:pt>
    <dgm:pt modelId="{5005E5E5-6147-4A60-B1B7-0FB1058C17E9}" type="pres">
      <dgm:prSet presAssocID="{C47243B6-51B1-494E-9059-F3432D43D37E}" presName="root" presStyleCnt="0">
        <dgm:presLayoutVars>
          <dgm:dir/>
          <dgm:resizeHandles val="exact"/>
        </dgm:presLayoutVars>
      </dgm:prSet>
      <dgm:spPr/>
    </dgm:pt>
    <dgm:pt modelId="{92C7EE78-2F5D-4848-888A-3974D251946A}" type="pres">
      <dgm:prSet presAssocID="{2D307EFD-0DF7-4187-AB62-1C31A139C573}" presName="compNode" presStyleCnt="0"/>
      <dgm:spPr/>
    </dgm:pt>
    <dgm:pt modelId="{CBEB5DC7-0A88-46C3-8C73-50E74A944BA4}" type="pres">
      <dgm:prSet presAssocID="{2D307EFD-0DF7-4187-AB62-1C31A139C573}" presName="iconBgRect" presStyleLbl="bgShp" presStyleIdx="0" presStyleCnt="3"/>
      <dgm:spPr>
        <a:prstGeom prst="round2DiagRect">
          <a:avLst>
            <a:gd name="adj1" fmla="val 29727"/>
            <a:gd name="adj2" fmla="val 0"/>
          </a:avLst>
        </a:prstGeom>
      </dgm:spPr>
    </dgm:pt>
    <dgm:pt modelId="{CD39230A-F3B8-4682-85E2-BDCE35222FEE}" type="pres">
      <dgm:prSet presAssocID="{2D307EFD-0DF7-4187-AB62-1C31A139C5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E7CC1E40-FF1A-433E-9A1E-94E2EB7F5E4C}" type="pres">
      <dgm:prSet presAssocID="{2D307EFD-0DF7-4187-AB62-1C31A139C573}" presName="spaceRect" presStyleCnt="0"/>
      <dgm:spPr/>
    </dgm:pt>
    <dgm:pt modelId="{97912D6E-B1E8-4FE9-8E38-D8E866F41D8E}" type="pres">
      <dgm:prSet presAssocID="{2D307EFD-0DF7-4187-AB62-1C31A139C573}" presName="textRect" presStyleLbl="revTx" presStyleIdx="0" presStyleCnt="3" custScaleX="179331">
        <dgm:presLayoutVars>
          <dgm:chMax val="1"/>
          <dgm:chPref val="1"/>
        </dgm:presLayoutVars>
      </dgm:prSet>
      <dgm:spPr/>
    </dgm:pt>
    <dgm:pt modelId="{86781C18-AB29-4471-9268-037C7751DC06}" type="pres">
      <dgm:prSet presAssocID="{0FE4E8CF-548E-41CA-972E-C988C2958EF7}" presName="sibTrans" presStyleCnt="0"/>
      <dgm:spPr/>
    </dgm:pt>
    <dgm:pt modelId="{1C48E347-50EA-4D8B-BE05-2F2C78BBFF35}" type="pres">
      <dgm:prSet presAssocID="{5314906A-323E-4BDC-BAB0-3F1F5BF3B7E0}" presName="compNode" presStyleCnt="0"/>
      <dgm:spPr/>
    </dgm:pt>
    <dgm:pt modelId="{026B44E6-F3D8-4527-9153-D81D69CCC1A2}" type="pres">
      <dgm:prSet presAssocID="{5314906A-323E-4BDC-BAB0-3F1F5BF3B7E0}" presName="iconBgRect" presStyleLbl="bgShp" presStyleIdx="1" presStyleCnt="3"/>
      <dgm:spPr>
        <a:prstGeom prst="round2DiagRect">
          <a:avLst>
            <a:gd name="adj1" fmla="val 29727"/>
            <a:gd name="adj2" fmla="val 0"/>
          </a:avLst>
        </a:prstGeom>
      </dgm:spPr>
    </dgm:pt>
    <dgm:pt modelId="{866FF4BE-120C-4AC9-949C-770F183ED6A2}" type="pres">
      <dgm:prSet presAssocID="{5314906A-323E-4BDC-BAB0-3F1F5BF3B7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7A3CC53-19B5-4E3C-907D-AA6BAA7A0289}" type="pres">
      <dgm:prSet presAssocID="{5314906A-323E-4BDC-BAB0-3F1F5BF3B7E0}" presName="spaceRect" presStyleCnt="0"/>
      <dgm:spPr/>
    </dgm:pt>
    <dgm:pt modelId="{53D065F0-1403-43AA-9F22-205709959971}" type="pres">
      <dgm:prSet presAssocID="{5314906A-323E-4BDC-BAB0-3F1F5BF3B7E0}" presName="textRect" presStyleLbl="revTx" presStyleIdx="1" presStyleCnt="3">
        <dgm:presLayoutVars>
          <dgm:chMax val="1"/>
          <dgm:chPref val="1"/>
        </dgm:presLayoutVars>
      </dgm:prSet>
      <dgm:spPr/>
    </dgm:pt>
    <dgm:pt modelId="{5DCE1953-1463-4C4F-9658-E5203C676A9A}" type="pres">
      <dgm:prSet presAssocID="{9CF95D10-ED2F-4103-8E9E-C791B4C8DC5A}" presName="sibTrans" presStyleCnt="0"/>
      <dgm:spPr/>
    </dgm:pt>
    <dgm:pt modelId="{8A9781A6-69D2-465B-A65F-7D9A6A1CF497}" type="pres">
      <dgm:prSet presAssocID="{6CBCC7E9-73BB-4621-A90A-873BD54C3E5E}" presName="compNode" presStyleCnt="0"/>
      <dgm:spPr/>
    </dgm:pt>
    <dgm:pt modelId="{1EC750EA-F27B-4112-9B16-FA9D292B0F4A}" type="pres">
      <dgm:prSet presAssocID="{6CBCC7E9-73BB-4621-A90A-873BD54C3E5E}" presName="iconBgRect" presStyleLbl="bgShp" presStyleIdx="2" presStyleCnt="3"/>
      <dgm:spPr>
        <a:prstGeom prst="round2DiagRect">
          <a:avLst>
            <a:gd name="adj1" fmla="val 29727"/>
            <a:gd name="adj2" fmla="val 0"/>
          </a:avLst>
        </a:prstGeom>
      </dgm:spPr>
    </dgm:pt>
    <dgm:pt modelId="{529BBB91-DE61-4242-B8DA-8F25CD0403ED}" type="pres">
      <dgm:prSet presAssocID="{6CBCC7E9-73BB-4621-A90A-873BD54C3E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9C3CE279-1A02-47EE-8FBC-5108FAC40A51}" type="pres">
      <dgm:prSet presAssocID="{6CBCC7E9-73BB-4621-A90A-873BD54C3E5E}" presName="spaceRect" presStyleCnt="0"/>
      <dgm:spPr/>
    </dgm:pt>
    <dgm:pt modelId="{1E17BBEF-85EA-499D-A24F-F343DA5B24D3}" type="pres">
      <dgm:prSet presAssocID="{6CBCC7E9-73BB-4621-A90A-873BD54C3E5E}" presName="textRect" presStyleLbl="revTx" presStyleIdx="2" presStyleCnt="3">
        <dgm:presLayoutVars>
          <dgm:chMax val="1"/>
          <dgm:chPref val="1"/>
        </dgm:presLayoutVars>
      </dgm:prSet>
      <dgm:spPr/>
    </dgm:pt>
  </dgm:ptLst>
  <dgm:cxnLst>
    <dgm:cxn modelId="{139AB003-6FE2-4528-883F-542D83335063}" type="presOf" srcId="{2D307EFD-0DF7-4187-AB62-1C31A139C573}" destId="{97912D6E-B1E8-4FE9-8E38-D8E866F41D8E}" srcOrd="0" destOrd="0" presId="urn:microsoft.com/office/officeart/2018/5/layout/IconLeafLabelList"/>
    <dgm:cxn modelId="{36564221-D3A1-417B-91D0-CFD54100A0C0}" type="presOf" srcId="{5314906A-323E-4BDC-BAB0-3F1F5BF3B7E0}" destId="{53D065F0-1403-43AA-9F22-205709959971}" srcOrd="0" destOrd="0" presId="urn:microsoft.com/office/officeart/2018/5/layout/IconLeafLabelList"/>
    <dgm:cxn modelId="{A8DA773F-AC9F-4700-82FA-2F35E7B34C54}" type="presOf" srcId="{C47243B6-51B1-494E-9059-F3432D43D37E}" destId="{5005E5E5-6147-4A60-B1B7-0FB1058C17E9}" srcOrd="0" destOrd="0" presId="urn:microsoft.com/office/officeart/2018/5/layout/IconLeafLabelList"/>
    <dgm:cxn modelId="{E8E72283-B828-4991-B21F-8D1592D13FB3}" srcId="{C47243B6-51B1-494E-9059-F3432D43D37E}" destId="{2D307EFD-0DF7-4187-AB62-1C31A139C573}" srcOrd="0" destOrd="0" parTransId="{A9E6B267-0F85-4D33-8B9B-5AAF386C5A27}" sibTransId="{0FE4E8CF-548E-41CA-972E-C988C2958EF7}"/>
    <dgm:cxn modelId="{5613B1C9-EAB0-4273-B856-E140973A5A4D}" srcId="{C47243B6-51B1-494E-9059-F3432D43D37E}" destId="{6CBCC7E9-73BB-4621-A90A-873BD54C3E5E}" srcOrd="2" destOrd="0" parTransId="{8973C230-6B1B-4110-8AAF-C3C87DCB1C16}" sibTransId="{56D8493A-8315-4DCB-997F-8145EE832581}"/>
    <dgm:cxn modelId="{027D4DD3-0FA9-4E07-8D51-D4CE00866ACF}" type="presOf" srcId="{6CBCC7E9-73BB-4621-A90A-873BD54C3E5E}" destId="{1E17BBEF-85EA-499D-A24F-F343DA5B24D3}" srcOrd="0" destOrd="0" presId="urn:microsoft.com/office/officeart/2018/5/layout/IconLeafLabelList"/>
    <dgm:cxn modelId="{CE51B9F2-CEDB-4A97-9E01-E56DC9DD1AD7}" srcId="{C47243B6-51B1-494E-9059-F3432D43D37E}" destId="{5314906A-323E-4BDC-BAB0-3F1F5BF3B7E0}" srcOrd="1" destOrd="0" parTransId="{A5B149F7-273C-4F9A-854D-1F4C65BB0711}" sibTransId="{9CF95D10-ED2F-4103-8E9E-C791B4C8DC5A}"/>
    <dgm:cxn modelId="{CC138DCA-31F2-43D4-9A13-294683B259CC}" type="presParOf" srcId="{5005E5E5-6147-4A60-B1B7-0FB1058C17E9}" destId="{92C7EE78-2F5D-4848-888A-3974D251946A}" srcOrd="0" destOrd="0" presId="urn:microsoft.com/office/officeart/2018/5/layout/IconLeafLabelList"/>
    <dgm:cxn modelId="{507C1FC3-5FEE-4F72-840A-E253A09139B2}" type="presParOf" srcId="{92C7EE78-2F5D-4848-888A-3974D251946A}" destId="{CBEB5DC7-0A88-46C3-8C73-50E74A944BA4}" srcOrd="0" destOrd="0" presId="urn:microsoft.com/office/officeart/2018/5/layout/IconLeafLabelList"/>
    <dgm:cxn modelId="{881BA86B-4311-45CB-8DB6-FCC27621B69D}" type="presParOf" srcId="{92C7EE78-2F5D-4848-888A-3974D251946A}" destId="{CD39230A-F3B8-4682-85E2-BDCE35222FEE}" srcOrd="1" destOrd="0" presId="urn:microsoft.com/office/officeart/2018/5/layout/IconLeafLabelList"/>
    <dgm:cxn modelId="{E97657B7-5EC0-4CDF-B2AB-9A67B7018E3C}" type="presParOf" srcId="{92C7EE78-2F5D-4848-888A-3974D251946A}" destId="{E7CC1E40-FF1A-433E-9A1E-94E2EB7F5E4C}" srcOrd="2" destOrd="0" presId="urn:microsoft.com/office/officeart/2018/5/layout/IconLeafLabelList"/>
    <dgm:cxn modelId="{6C810194-FE95-4FA6-99EB-AA1E4E8C2A38}" type="presParOf" srcId="{92C7EE78-2F5D-4848-888A-3974D251946A}" destId="{97912D6E-B1E8-4FE9-8E38-D8E866F41D8E}" srcOrd="3" destOrd="0" presId="urn:microsoft.com/office/officeart/2018/5/layout/IconLeafLabelList"/>
    <dgm:cxn modelId="{DF548BA7-4E8B-4797-A495-0C5F6BB88C73}" type="presParOf" srcId="{5005E5E5-6147-4A60-B1B7-0FB1058C17E9}" destId="{86781C18-AB29-4471-9268-037C7751DC06}" srcOrd="1" destOrd="0" presId="urn:microsoft.com/office/officeart/2018/5/layout/IconLeafLabelList"/>
    <dgm:cxn modelId="{C7225C96-6202-4B5D-BAE8-1F238E358C41}" type="presParOf" srcId="{5005E5E5-6147-4A60-B1B7-0FB1058C17E9}" destId="{1C48E347-50EA-4D8B-BE05-2F2C78BBFF35}" srcOrd="2" destOrd="0" presId="urn:microsoft.com/office/officeart/2018/5/layout/IconLeafLabelList"/>
    <dgm:cxn modelId="{2453F2C7-49C7-4F60-829C-28DDD7A73329}" type="presParOf" srcId="{1C48E347-50EA-4D8B-BE05-2F2C78BBFF35}" destId="{026B44E6-F3D8-4527-9153-D81D69CCC1A2}" srcOrd="0" destOrd="0" presId="urn:microsoft.com/office/officeart/2018/5/layout/IconLeafLabelList"/>
    <dgm:cxn modelId="{49BD4904-1937-431F-B123-757ECCAB8ABD}" type="presParOf" srcId="{1C48E347-50EA-4D8B-BE05-2F2C78BBFF35}" destId="{866FF4BE-120C-4AC9-949C-770F183ED6A2}" srcOrd="1" destOrd="0" presId="urn:microsoft.com/office/officeart/2018/5/layout/IconLeafLabelList"/>
    <dgm:cxn modelId="{AA1AE8AD-D2AE-4A79-A922-4FD49660B43D}" type="presParOf" srcId="{1C48E347-50EA-4D8B-BE05-2F2C78BBFF35}" destId="{27A3CC53-19B5-4E3C-907D-AA6BAA7A0289}" srcOrd="2" destOrd="0" presId="urn:microsoft.com/office/officeart/2018/5/layout/IconLeafLabelList"/>
    <dgm:cxn modelId="{4B96935A-2A22-4C93-A3A6-1756B059D857}" type="presParOf" srcId="{1C48E347-50EA-4D8B-BE05-2F2C78BBFF35}" destId="{53D065F0-1403-43AA-9F22-205709959971}" srcOrd="3" destOrd="0" presId="urn:microsoft.com/office/officeart/2018/5/layout/IconLeafLabelList"/>
    <dgm:cxn modelId="{97D6354A-2C69-46C2-9803-1EFAE6018C2B}" type="presParOf" srcId="{5005E5E5-6147-4A60-B1B7-0FB1058C17E9}" destId="{5DCE1953-1463-4C4F-9658-E5203C676A9A}" srcOrd="3" destOrd="0" presId="urn:microsoft.com/office/officeart/2018/5/layout/IconLeafLabelList"/>
    <dgm:cxn modelId="{068D8778-9750-4633-ADA8-3DA8320D8D99}" type="presParOf" srcId="{5005E5E5-6147-4A60-B1B7-0FB1058C17E9}" destId="{8A9781A6-69D2-465B-A65F-7D9A6A1CF497}" srcOrd="4" destOrd="0" presId="urn:microsoft.com/office/officeart/2018/5/layout/IconLeafLabelList"/>
    <dgm:cxn modelId="{97CD082C-620E-4229-838F-A25A2F69E63C}" type="presParOf" srcId="{8A9781A6-69D2-465B-A65F-7D9A6A1CF497}" destId="{1EC750EA-F27B-4112-9B16-FA9D292B0F4A}" srcOrd="0" destOrd="0" presId="urn:microsoft.com/office/officeart/2018/5/layout/IconLeafLabelList"/>
    <dgm:cxn modelId="{8361716D-49D4-4661-A3F7-CFB6CE82190D}" type="presParOf" srcId="{8A9781A6-69D2-465B-A65F-7D9A6A1CF497}" destId="{529BBB91-DE61-4242-B8DA-8F25CD0403ED}" srcOrd="1" destOrd="0" presId="urn:microsoft.com/office/officeart/2018/5/layout/IconLeafLabelList"/>
    <dgm:cxn modelId="{F434B6D2-3848-4B38-9012-20C130710D5B}" type="presParOf" srcId="{8A9781A6-69D2-465B-A65F-7D9A6A1CF497}" destId="{9C3CE279-1A02-47EE-8FBC-5108FAC40A51}" srcOrd="2" destOrd="0" presId="urn:microsoft.com/office/officeart/2018/5/layout/IconLeafLabelList"/>
    <dgm:cxn modelId="{93A324CE-20C7-407E-916D-E1B89F3AC7C7}" type="presParOf" srcId="{8A9781A6-69D2-465B-A65F-7D9A6A1CF497}" destId="{1E17BBEF-85EA-499D-A24F-F343DA5B24D3}"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CD0B3-CC7F-4BE7-AA81-C35CEF83C16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84BDBDA-1E0F-45F7-ACEF-7C4984E84147}">
      <dgm:prSet/>
      <dgm:spPr/>
      <dgm:t>
        <a:bodyPr/>
        <a:lstStyle/>
        <a:p>
          <a:r>
            <a:rPr lang="en-US" dirty="0"/>
            <a:t>Increase access to quality, respectful maternal/newborn services </a:t>
          </a:r>
        </a:p>
      </dgm:t>
    </dgm:pt>
    <dgm:pt modelId="{343F13DA-FA1F-4EBC-A06B-A709EFB6E0E4}" type="parTrans" cxnId="{07F02FBF-EDCB-4798-859B-EF2F492976DA}">
      <dgm:prSet/>
      <dgm:spPr/>
      <dgm:t>
        <a:bodyPr/>
        <a:lstStyle/>
        <a:p>
          <a:endParaRPr lang="en-US"/>
        </a:p>
      </dgm:t>
    </dgm:pt>
    <dgm:pt modelId="{5DC3362E-3CCE-440D-A564-ED0355E83923}" type="sibTrans" cxnId="{07F02FBF-EDCB-4798-859B-EF2F492976DA}">
      <dgm:prSet/>
      <dgm:spPr/>
      <dgm:t>
        <a:bodyPr/>
        <a:lstStyle/>
        <a:p>
          <a:endParaRPr lang="en-US"/>
        </a:p>
      </dgm:t>
    </dgm:pt>
    <dgm:pt modelId="{10D1B967-B98F-419B-825F-A5AEFFF28CFC}">
      <dgm:prSet/>
      <dgm:spPr/>
      <dgm:t>
        <a:bodyPr/>
        <a:lstStyle/>
        <a:p>
          <a:r>
            <a:rPr lang="en-US"/>
            <a:t>Improve attention to obstetric emergencies with the goal of reducing maternal and neonatal mortality</a:t>
          </a:r>
        </a:p>
      </dgm:t>
    </dgm:pt>
    <dgm:pt modelId="{C6B4041B-D563-4FAA-BD71-5D131D252EAC}" type="parTrans" cxnId="{2189252F-CFD1-4483-979C-805B86D4BF1E}">
      <dgm:prSet/>
      <dgm:spPr/>
      <dgm:t>
        <a:bodyPr/>
        <a:lstStyle/>
        <a:p>
          <a:endParaRPr lang="en-US"/>
        </a:p>
      </dgm:t>
    </dgm:pt>
    <dgm:pt modelId="{89333671-4EB0-4D50-86B1-F61284B71555}" type="sibTrans" cxnId="{2189252F-CFD1-4483-979C-805B86D4BF1E}">
      <dgm:prSet/>
      <dgm:spPr/>
      <dgm:t>
        <a:bodyPr/>
        <a:lstStyle/>
        <a:p>
          <a:endParaRPr lang="en-US"/>
        </a:p>
      </dgm:t>
    </dgm:pt>
    <dgm:pt modelId="{8785266E-B634-497F-9046-B5496448E968}">
      <dgm:prSet/>
      <dgm:spPr/>
      <dgm:t>
        <a:bodyPr/>
        <a:lstStyle/>
        <a:p>
          <a:r>
            <a:rPr lang="en-US"/>
            <a:t>Increased provision of essential newborn care </a:t>
          </a:r>
        </a:p>
      </dgm:t>
    </dgm:pt>
    <dgm:pt modelId="{7474DD18-33D8-4135-AE9C-C9BA95DF332F}" type="parTrans" cxnId="{C9A701E4-5AD7-4EFA-B4BC-A970DE5AE8B6}">
      <dgm:prSet/>
      <dgm:spPr/>
      <dgm:t>
        <a:bodyPr/>
        <a:lstStyle/>
        <a:p>
          <a:endParaRPr lang="en-US"/>
        </a:p>
      </dgm:t>
    </dgm:pt>
    <dgm:pt modelId="{CA513389-AEE7-4FE1-AA3F-759A13557459}" type="sibTrans" cxnId="{C9A701E4-5AD7-4EFA-B4BC-A970DE5AE8B6}">
      <dgm:prSet/>
      <dgm:spPr/>
      <dgm:t>
        <a:bodyPr/>
        <a:lstStyle/>
        <a:p>
          <a:endParaRPr lang="en-US"/>
        </a:p>
      </dgm:t>
    </dgm:pt>
    <dgm:pt modelId="{644FCE50-C150-4D7D-B1DF-EC16C9AD6F6C}">
      <dgm:prSet/>
      <dgm:spPr/>
      <dgm:t>
        <a:bodyPr/>
        <a:lstStyle/>
        <a:p>
          <a:r>
            <a:rPr lang="en-US"/>
            <a:t>Reduce stunting in under-two children </a:t>
          </a:r>
        </a:p>
      </dgm:t>
    </dgm:pt>
    <dgm:pt modelId="{6ADBB635-F4F6-4B42-83A4-0B986AFD9F19}" type="parTrans" cxnId="{E3EF8765-0348-4CE6-87E2-42EC188E20FF}">
      <dgm:prSet/>
      <dgm:spPr/>
      <dgm:t>
        <a:bodyPr/>
        <a:lstStyle/>
        <a:p>
          <a:endParaRPr lang="en-US"/>
        </a:p>
      </dgm:t>
    </dgm:pt>
    <dgm:pt modelId="{BA48AEA9-36A5-4CA2-B06A-C45B41AF6B96}" type="sibTrans" cxnId="{E3EF8765-0348-4CE6-87E2-42EC188E20FF}">
      <dgm:prSet/>
      <dgm:spPr/>
      <dgm:t>
        <a:bodyPr/>
        <a:lstStyle/>
        <a:p>
          <a:endParaRPr lang="en-US"/>
        </a:p>
      </dgm:t>
    </dgm:pt>
    <dgm:pt modelId="{FA305C9F-64EC-4DFB-9369-D9A63A53666E}">
      <dgm:prSet/>
      <dgm:spPr/>
      <dgm:t>
        <a:bodyPr/>
        <a:lstStyle/>
        <a:p>
          <a:r>
            <a:rPr lang="en-US"/>
            <a:t>Promote responsible and safe reproductive health behaviors among adolescents ages 10-19</a:t>
          </a:r>
        </a:p>
      </dgm:t>
    </dgm:pt>
    <dgm:pt modelId="{6762EF36-411C-414A-8D9B-59B95C5B2747}" type="parTrans" cxnId="{11FC77BB-0BFB-40A4-A615-EF4CB6C2D7DA}">
      <dgm:prSet/>
      <dgm:spPr/>
      <dgm:t>
        <a:bodyPr/>
        <a:lstStyle/>
        <a:p>
          <a:endParaRPr lang="en-US"/>
        </a:p>
      </dgm:t>
    </dgm:pt>
    <dgm:pt modelId="{89A2A14F-40D3-4063-8A4D-6003C0CCBE92}" type="sibTrans" cxnId="{11FC77BB-0BFB-40A4-A615-EF4CB6C2D7DA}">
      <dgm:prSet/>
      <dgm:spPr/>
      <dgm:t>
        <a:bodyPr/>
        <a:lstStyle/>
        <a:p>
          <a:endParaRPr lang="en-US"/>
        </a:p>
      </dgm:t>
    </dgm:pt>
    <dgm:pt modelId="{0E9D7D60-AE7F-4965-A32A-8F8EB064DA9C}" type="pres">
      <dgm:prSet presAssocID="{94CCD0B3-CC7F-4BE7-AA81-C35CEF83C162}" presName="root" presStyleCnt="0">
        <dgm:presLayoutVars>
          <dgm:dir/>
          <dgm:resizeHandles val="exact"/>
        </dgm:presLayoutVars>
      </dgm:prSet>
      <dgm:spPr/>
    </dgm:pt>
    <dgm:pt modelId="{7754808F-4ABB-4259-9D5D-A6C33B46D87F}" type="pres">
      <dgm:prSet presAssocID="{94CCD0B3-CC7F-4BE7-AA81-C35CEF83C162}" presName="container" presStyleCnt="0">
        <dgm:presLayoutVars>
          <dgm:dir/>
          <dgm:resizeHandles val="exact"/>
        </dgm:presLayoutVars>
      </dgm:prSet>
      <dgm:spPr/>
    </dgm:pt>
    <dgm:pt modelId="{5FB6C198-6129-488A-9502-1700D64BAB9C}" type="pres">
      <dgm:prSet presAssocID="{284BDBDA-1E0F-45F7-ACEF-7C4984E84147}" presName="compNode" presStyleCnt="0"/>
      <dgm:spPr/>
    </dgm:pt>
    <dgm:pt modelId="{ABB9FE4E-1B8E-49DD-A958-5ECCDFFABAB9}" type="pres">
      <dgm:prSet presAssocID="{284BDBDA-1E0F-45F7-ACEF-7C4984E84147}" presName="iconBgRect" presStyleLbl="bgShp" presStyleIdx="0" presStyleCnt="5"/>
      <dgm:spPr/>
    </dgm:pt>
    <dgm:pt modelId="{EB237AD6-15F2-4E7F-BE15-A71697C72D88}" type="pres">
      <dgm:prSet presAssocID="{284BDBDA-1E0F-45F7-ACEF-7C4984E8414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E4E57159-4B11-4060-A9ED-E6CB11280BA7}" type="pres">
      <dgm:prSet presAssocID="{284BDBDA-1E0F-45F7-ACEF-7C4984E84147}" presName="spaceRect" presStyleCnt="0"/>
      <dgm:spPr/>
    </dgm:pt>
    <dgm:pt modelId="{0EAE88AA-351B-4054-BC75-3B2B306D0BDB}" type="pres">
      <dgm:prSet presAssocID="{284BDBDA-1E0F-45F7-ACEF-7C4984E84147}" presName="textRect" presStyleLbl="revTx" presStyleIdx="0" presStyleCnt="5">
        <dgm:presLayoutVars>
          <dgm:chMax val="1"/>
          <dgm:chPref val="1"/>
        </dgm:presLayoutVars>
      </dgm:prSet>
      <dgm:spPr/>
    </dgm:pt>
    <dgm:pt modelId="{276DF550-52AB-470E-9183-9A5A2B75BC61}" type="pres">
      <dgm:prSet presAssocID="{5DC3362E-3CCE-440D-A564-ED0355E83923}" presName="sibTrans" presStyleLbl="sibTrans2D1" presStyleIdx="0" presStyleCnt="0"/>
      <dgm:spPr/>
    </dgm:pt>
    <dgm:pt modelId="{0C68AC49-331F-443F-92FF-7DC1839E6C01}" type="pres">
      <dgm:prSet presAssocID="{10D1B967-B98F-419B-825F-A5AEFFF28CFC}" presName="compNode" presStyleCnt="0"/>
      <dgm:spPr/>
    </dgm:pt>
    <dgm:pt modelId="{D38928ED-5338-4970-AC7F-0FE6A8367B41}" type="pres">
      <dgm:prSet presAssocID="{10D1B967-B98F-419B-825F-A5AEFFF28CFC}" presName="iconBgRect" presStyleLbl="bgShp" presStyleIdx="1" presStyleCnt="5"/>
      <dgm:spPr/>
    </dgm:pt>
    <dgm:pt modelId="{CEFE0A67-2A29-4456-A568-58100789C839}" type="pres">
      <dgm:prSet presAssocID="{10D1B967-B98F-419B-825F-A5AEFFF28C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49D6776A-83CB-4B42-B4B7-CD7477D8DD5F}" type="pres">
      <dgm:prSet presAssocID="{10D1B967-B98F-419B-825F-A5AEFFF28CFC}" presName="spaceRect" presStyleCnt="0"/>
      <dgm:spPr/>
    </dgm:pt>
    <dgm:pt modelId="{33A94509-C2A1-4604-B1E9-9DBD9ABE290C}" type="pres">
      <dgm:prSet presAssocID="{10D1B967-B98F-419B-825F-A5AEFFF28CFC}" presName="textRect" presStyleLbl="revTx" presStyleIdx="1" presStyleCnt="5">
        <dgm:presLayoutVars>
          <dgm:chMax val="1"/>
          <dgm:chPref val="1"/>
        </dgm:presLayoutVars>
      </dgm:prSet>
      <dgm:spPr/>
    </dgm:pt>
    <dgm:pt modelId="{00852BFC-263E-4335-8CEA-0E025BBAB172}" type="pres">
      <dgm:prSet presAssocID="{89333671-4EB0-4D50-86B1-F61284B71555}" presName="sibTrans" presStyleLbl="sibTrans2D1" presStyleIdx="0" presStyleCnt="0"/>
      <dgm:spPr/>
    </dgm:pt>
    <dgm:pt modelId="{D577E11D-805A-4A41-9E08-F34E4417AA6E}" type="pres">
      <dgm:prSet presAssocID="{8785266E-B634-497F-9046-B5496448E968}" presName="compNode" presStyleCnt="0"/>
      <dgm:spPr/>
    </dgm:pt>
    <dgm:pt modelId="{B4ED1C61-8F7A-42B5-B698-191C36D540A4}" type="pres">
      <dgm:prSet presAssocID="{8785266E-B634-497F-9046-B5496448E968}" presName="iconBgRect" presStyleLbl="bgShp" presStyleIdx="2" presStyleCnt="5"/>
      <dgm:spPr/>
    </dgm:pt>
    <dgm:pt modelId="{434793FB-F02A-4FB0-8517-BBE4F8887FEC}" type="pres">
      <dgm:prSet presAssocID="{8785266E-B634-497F-9046-B5496448E96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Crawling"/>
        </a:ext>
      </dgm:extLst>
    </dgm:pt>
    <dgm:pt modelId="{86A61086-C0E3-42C6-B4AE-CEDAC0E34FE3}" type="pres">
      <dgm:prSet presAssocID="{8785266E-B634-497F-9046-B5496448E968}" presName="spaceRect" presStyleCnt="0"/>
      <dgm:spPr/>
    </dgm:pt>
    <dgm:pt modelId="{CD959F44-BD13-44AC-A990-2D368CC5E121}" type="pres">
      <dgm:prSet presAssocID="{8785266E-B634-497F-9046-B5496448E968}" presName="textRect" presStyleLbl="revTx" presStyleIdx="2" presStyleCnt="5">
        <dgm:presLayoutVars>
          <dgm:chMax val="1"/>
          <dgm:chPref val="1"/>
        </dgm:presLayoutVars>
      </dgm:prSet>
      <dgm:spPr/>
    </dgm:pt>
    <dgm:pt modelId="{03890BC6-D844-4996-AAF2-F937DCFE0543}" type="pres">
      <dgm:prSet presAssocID="{CA513389-AEE7-4FE1-AA3F-759A13557459}" presName="sibTrans" presStyleLbl="sibTrans2D1" presStyleIdx="0" presStyleCnt="0"/>
      <dgm:spPr/>
    </dgm:pt>
    <dgm:pt modelId="{B8E70066-BBDD-437A-BA81-ED95CBB47E31}" type="pres">
      <dgm:prSet presAssocID="{644FCE50-C150-4D7D-B1DF-EC16C9AD6F6C}" presName="compNode" presStyleCnt="0"/>
      <dgm:spPr/>
    </dgm:pt>
    <dgm:pt modelId="{158174D9-C4D2-49AD-BED5-CDB783C8FCB6}" type="pres">
      <dgm:prSet presAssocID="{644FCE50-C150-4D7D-B1DF-EC16C9AD6F6C}" presName="iconBgRect" presStyleLbl="bgShp" presStyleIdx="3" presStyleCnt="5"/>
      <dgm:spPr/>
    </dgm:pt>
    <dgm:pt modelId="{6CF42A28-754F-4613-97AC-82CD6AF04F95}" type="pres">
      <dgm:prSet presAssocID="{644FCE50-C150-4D7D-B1DF-EC16C9AD6F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esaw"/>
        </a:ext>
      </dgm:extLst>
    </dgm:pt>
    <dgm:pt modelId="{0F216C46-AF94-4E48-934B-E17376F6A024}" type="pres">
      <dgm:prSet presAssocID="{644FCE50-C150-4D7D-B1DF-EC16C9AD6F6C}" presName="spaceRect" presStyleCnt="0"/>
      <dgm:spPr/>
    </dgm:pt>
    <dgm:pt modelId="{D2BD59B1-E2A2-4228-83B5-BAAB787FE9DE}" type="pres">
      <dgm:prSet presAssocID="{644FCE50-C150-4D7D-B1DF-EC16C9AD6F6C}" presName="textRect" presStyleLbl="revTx" presStyleIdx="3" presStyleCnt="5">
        <dgm:presLayoutVars>
          <dgm:chMax val="1"/>
          <dgm:chPref val="1"/>
        </dgm:presLayoutVars>
      </dgm:prSet>
      <dgm:spPr/>
    </dgm:pt>
    <dgm:pt modelId="{E6B4D990-AB9D-4973-BDAA-426F7393E5C9}" type="pres">
      <dgm:prSet presAssocID="{BA48AEA9-36A5-4CA2-B06A-C45B41AF6B96}" presName="sibTrans" presStyleLbl="sibTrans2D1" presStyleIdx="0" presStyleCnt="0"/>
      <dgm:spPr/>
    </dgm:pt>
    <dgm:pt modelId="{C12F18B3-B79B-427C-B2DE-A7D68EAFFAD0}" type="pres">
      <dgm:prSet presAssocID="{FA305C9F-64EC-4DFB-9369-D9A63A53666E}" presName="compNode" presStyleCnt="0"/>
      <dgm:spPr/>
    </dgm:pt>
    <dgm:pt modelId="{94018096-60CD-4C92-B6F6-DB55DB40C96C}" type="pres">
      <dgm:prSet presAssocID="{FA305C9F-64EC-4DFB-9369-D9A63A53666E}" presName="iconBgRect" presStyleLbl="bgShp" presStyleIdx="4" presStyleCnt="5"/>
      <dgm:spPr/>
    </dgm:pt>
    <dgm:pt modelId="{C2344EAA-3488-41B4-8C9F-A2782F42440E}" type="pres">
      <dgm:prSet presAssocID="{FA305C9F-64EC-4DFB-9369-D9A63A5366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CF7D0FD5-8271-438C-9704-5BB9C9F39EE2}" type="pres">
      <dgm:prSet presAssocID="{FA305C9F-64EC-4DFB-9369-D9A63A53666E}" presName="spaceRect" presStyleCnt="0"/>
      <dgm:spPr/>
    </dgm:pt>
    <dgm:pt modelId="{E7FA3CFC-8E72-437C-AE7E-7A236AD11FDD}" type="pres">
      <dgm:prSet presAssocID="{FA305C9F-64EC-4DFB-9369-D9A63A53666E}" presName="textRect" presStyleLbl="revTx" presStyleIdx="4" presStyleCnt="5">
        <dgm:presLayoutVars>
          <dgm:chMax val="1"/>
          <dgm:chPref val="1"/>
        </dgm:presLayoutVars>
      </dgm:prSet>
      <dgm:spPr/>
    </dgm:pt>
  </dgm:ptLst>
  <dgm:cxnLst>
    <dgm:cxn modelId="{CC37F80A-B415-4C01-999E-1797859D9C5F}" type="presOf" srcId="{10D1B967-B98F-419B-825F-A5AEFFF28CFC}" destId="{33A94509-C2A1-4604-B1E9-9DBD9ABE290C}" srcOrd="0" destOrd="0" presId="urn:microsoft.com/office/officeart/2018/2/layout/IconCircleList"/>
    <dgm:cxn modelId="{2189252F-CFD1-4483-979C-805B86D4BF1E}" srcId="{94CCD0B3-CC7F-4BE7-AA81-C35CEF83C162}" destId="{10D1B967-B98F-419B-825F-A5AEFFF28CFC}" srcOrd="1" destOrd="0" parTransId="{C6B4041B-D563-4FAA-BD71-5D131D252EAC}" sibTransId="{89333671-4EB0-4D50-86B1-F61284B71555}"/>
    <dgm:cxn modelId="{D988D738-32A2-4408-B2BA-8B369004F247}" type="presOf" srcId="{FA305C9F-64EC-4DFB-9369-D9A63A53666E}" destId="{E7FA3CFC-8E72-437C-AE7E-7A236AD11FDD}" srcOrd="0" destOrd="0" presId="urn:microsoft.com/office/officeart/2018/2/layout/IconCircleList"/>
    <dgm:cxn modelId="{F13C873E-84C1-4B49-8F0F-B1579FD9638D}" type="presOf" srcId="{89333671-4EB0-4D50-86B1-F61284B71555}" destId="{00852BFC-263E-4335-8CEA-0E025BBAB172}" srcOrd="0" destOrd="0" presId="urn:microsoft.com/office/officeart/2018/2/layout/IconCircleList"/>
    <dgm:cxn modelId="{E3EF8765-0348-4CE6-87E2-42EC188E20FF}" srcId="{94CCD0B3-CC7F-4BE7-AA81-C35CEF83C162}" destId="{644FCE50-C150-4D7D-B1DF-EC16C9AD6F6C}" srcOrd="3" destOrd="0" parTransId="{6ADBB635-F4F6-4B42-83A4-0B986AFD9F19}" sibTransId="{BA48AEA9-36A5-4CA2-B06A-C45B41AF6B96}"/>
    <dgm:cxn modelId="{0337EB4C-6624-4053-920E-D9A11E589CD9}" type="presOf" srcId="{BA48AEA9-36A5-4CA2-B06A-C45B41AF6B96}" destId="{E6B4D990-AB9D-4973-BDAA-426F7393E5C9}" srcOrd="0" destOrd="0" presId="urn:microsoft.com/office/officeart/2018/2/layout/IconCircleList"/>
    <dgm:cxn modelId="{CF3ABB51-80E0-4B34-A9A2-09936A50BFA4}" type="presOf" srcId="{5DC3362E-3CCE-440D-A564-ED0355E83923}" destId="{276DF550-52AB-470E-9183-9A5A2B75BC61}" srcOrd="0" destOrd="0" presId="urn:microsoft.com/office/officeart/2018/2/layout/IconCircleList"/>
    <dgm:cxn modelId="{C3A43E91-6ACE-4834-B447-C4B0390D38C8}" type="presOf" srcId="{94CCD0B3-CC7F-4BE7-AA81-C35CEF83C162}" destId="{0E9D7D60-AE7F-4965-A32A-8F8EB064DA9C}" srcOrd="0" destOrd="0" presId="urn:microsoft.com/office/officeart/2018/2/layout/IconCircleList"/>
    <dgm:cxn modelId="{4A1666AA-B9B9-49BB-B08B-B69ED88A032F}" type="presOf" srcId="{284BDBDA-1E0F-45F7-ACEF-7C4984E84147}" destId="{0EAE88AA-351B-4054-BC75-3B2B306D0BDB}" srcOrd="0" destOrd="0" presId="urn:microsoft.com/office/officeart/2018/2/layout/IconCircleList"/>
    <dgm:cxn modelId="{11FC77BB-0BFB-40A4-A615-EF4CB6C2D7DA}" srcId="{94CCD0B3-CC7F-4BE7-AA81-C35CEF83C162}" destId="{FA305C9F-64EC-4DFB-9369-D9A63A53666E}" srcOrd="4" destOrd="0" parTransId="{6762EF36-411C-414A-8D9B-59B95C5B2747}" sibTransId="{89A2A14F-40D3-4063-8A4D-6003C0CCBE92}"/>
    <dgm:cxn modelId="{07F02FBF-EDCB-4798-859B-EF2F492976DA}" srcId="{94CCD0B3-CC7F-4BE7-AA81-C35CEF83C162}" destId="{284BDBDA-1E0F-45F7-ACEF-7C4984E84147}" srcOrd="0" destOrd="0" parTransId="{343F13DA-FA1F-4EBC-A06B-A709EFB6E0E4}" sibTransId="{5DC3362E-3CCE-440D-A564-ED0355E83923}"/>
    <dgm:cxn modelId="{B02A4FCB-1146-4B80-96D6-C363A252FF04}" type="presOf" srcId="{644FCE50-C150-4D7D-B1DF-EC16C9AD6F6C}" destId="{D2BD59B1-E2A2-4228-83B5-BAAB787FE9DE}" srcOrd="0" destOrd="0" presId="urn:microsoft.com/office/officeart/2018/2/layout/IconCircleList"/>
    <dgm:cxn modelId="{1170E8CF-8B43-4E15-B839-6C611970AD61}" type="presOf" srcId="{8785266E-B634-497F-9046-B5496448E968}" destId="{CD959F44-BD13-44AC-A990-2D368CC5E121}" srcOrd="0" destOrd="0" presId="urn:microsoft.com/office/officeart/2018/2/layout/IconCircleList"/>
    <dgm:cxn modelId="{3F4390DA-1EB0-47C8-B86A-A60A04874ECA}" type="presOf" srcId="{CA513389-AEE7-4FE1-AA3F-759A13557459}" destId="{03890BC6-D844-4996-AAF2-F937DCFE0543}" srcOrd="0" destOrd="0" presId="urn:microsoft.com/office/officeart/2018/2/layout/IconCircleList"/>
    <dgm:cxn modelId="{C9A701E4-5AD7-4EFA-B4BC-A970DE5AE8B6}" srcId="{94CCD0B3-CC7F-4BE7-AA81-C35CEF83C162}" destId="{8785266E-B634-497F-9046-B5496448E968}" srcOrd="2" destOrd="0" parTransId="{7474DD18-33D8-4135-AE9C-C9BA95DF332F}" sibTransId="{CA513389-AEE7-4FE1-AA3F-759A13557459}"/>
    <dgm:cxn modelId="{FD1251DD-E82A-47B9-8666-6F6D84DC75C3}" type="presParOf" srcId="{0E9D7D60-AE7F-4965-A32A-8F8EB064DA9C}" destId="{7754808F-4ABB-4259-9D5D-A6C33B46D87F}" srcOrd="0" destOrd="0" presId="urn:microsoft.com/office/officeart/2018/2/layout/IconCircleList"/>
    <dgm:cxn modelId="{D6D2744A-805B-4FEC-8525-C955A88DD225}" type="presParOf" srcId="{7754808F-4ABB-4259-9D5D-A6C33B46D87F}" destId="{5FB6C198-6129-488A-9502-1700D64BAB9C}" srcOrd="0" destOrd="0" presId="urn:microsoft.com/office/officeart/2018/2/layout/IconCircleList"/>
    <dgm:cxn modelId="{5B4114A3-C498-4C14-B73F-50D2AE928CF8}" type="presParOf" srcId="{5FB6C198-6129-488A-9502-1700D64BAB9C}" destId="{ABB9FE4E-1B8E-49DD-A958-5ECCDFFABAB9}" srcOrd="0" destOrd="0" presId="urn:microsoft.com/office/officeart/2018/2/layout/IconCircleList"/>
    <dgm:cxn modelId="{58F935EB-6F9D-406C-B388-27A93EB34588}" type="presParOf" srcId="{5FB6C198-6129-488A-9502-1700D64BAB9C}" destId="{EB237AD6-15F2-4E7F-BE15-A71697C72D88}" srcOrd="1" destOrd="0" presId="urn:microsoft.com/office/officeart/2018/2/layout/IconCircleList"/>
    <dgm:cxn modelId="{61E707AA-E6AF-4488-8AD2-76A1B65026BA}" type="presParOf" srcId="{5FB6C198-6129-488A-9502-1700D64BAB9C}" destId="{E4E57159-4B11-4060-A9ED-E6CB11280BA7}" srcOrd="2" destOrd="0" presId="urn:microsoft.com/office/officeart/2018/2/layout/IconCircleList"/>
    <dgm:cxn modelId="{E1CCB620-FF16-48BD-8659-2879B42669C1}" type="presParOf" srcId="{5FB6C198-6129-488A-9502-1700D64BAB9C}" destId="{0EAE88AA-351B-4054-BC75-3B2B306D0BDB}" srcOrd="3" destOrd="0" presId="urn:microsoft.com/office/officeart/2018/2/layout/IconCircleList"/>
    <dgm:cxn modelId="{9380D068-BA98-42EF-B119-F89065E39FE6}" type="presParOf" srcId="{7754808F-4ABB-4259-9D5D-A6C33B46D87F}" destId="{276DF550-52AB-470E-9183-9A5A2B75BC61}" srcOrd="1" destOrd="0" presId="urn:microsoft.com/office/officeart/2018/2/layout/IconCircleList"/>
    <dgm:cxn modelId="{94BC18E1-BB3E-4754-BB7C-7CA5B5BF5FD2}" type="presParOf" srcId="{7754808F-4ABB-4259-9D5D-A6C33B46D87F}" destId="{0C68AC49-331F-443F-92FF-7DC1839E6C01}" srcOrd="2" destOrd="0" presId="urn:microsoft.com/office/officeart/2018/2/layout/IconCircleList"/>
    <dgm:cxn modelId="{C8F71A4A-A13C-4572-B75F-871D40EDD4E0}" type="presParOf" srcId="{0C68AC49-331F-443F-92FF-7DC1839E6C01}" destId="{D38928ED-5338-4970-AC7F-0FE6A8367B41}" srcOrd="0" destOrd="0" presId="urn:microsoft.com/office/officeart/2018/2/layout/IconCircleList"/>
    <dgm:cxn modelId="{6ED3A9FE-84DA-4FE4-9D33-ECFFEC44806E}" type="presParOf" srcId="{0C68AC49-331F-443F-92FF-7DC1839E6C01}" destId="{CEFE0A67-2A29-4456-A568-58100789C839}" srcOrd="1" destOrd="0" presId="urn:microsoft.com/office/officeart/2018/2/layout/IconCircleList"/>
    <dgm:cxn modelId="{2728CE2C-DFB1-44F3-8CE1-6310A220F389}" type="presParOf" srcId="{0C68AC49-331F-443F-92FF-7DC1839E6C01}" destId="{49D6776A-83CB-4B42-B4B7-CD7477D8DD5F}" srcOrd="2" destOrd="0" presId="urn:microsoft.com/office/officeart/2018/2/layout/IconCircleList"/>
    <dgm:cxn modelId="{51F34BC7-0A7C-4AFD-845F-C280602880D1}" type="presParOf" srcId="{0C68AC49-331F-443F-92FF-7DC1839E6C01}" destId="{33A94509-C2A1-4604-B1E9-9DBD9ABE290C}" srcOrd="3" destOrd="0" presId="urn:microsoft.com/office/officeart/2018/2/layout/IconCircleList"/>
    <dgm:cxn modelId="{E46876B7-3CBF-4E6E-B02F-B79E8D696857}" type="presParOf" srcId="{7754808F-4ABB-4259-9D5D-A6C33B46D87F}" destId="{00852BFC-263E-4335-8CEA-0E025BBAB172}" srcOrd="3" destOrd="0" presId="urn:microsoft.com/office/officeart/2018/2/layout/IconCircleList"/>
    <dgm:cxn modelId="{31E1695D-3ABD-4DA7-9A39-AA729755E9C0}" type="presParOf" srcId="{7754808F-4ABB-4259-9D5D-A6C33B46D87F}" destId="{D577E11D-805A-4A41-9E08-F34E4417AA6E}" srcOrd="4" destOrd="0" presId="urn:microsoft.com/office/officeart/2018/2/layout/IconCircleList"/>
    <dgm:cxn modelId="{D9D53249-37F5-4D38-A618-ED35D09C8C07}" type="presParOf" srcId="{D577E11D-805A-4A41-9E08-F34E4417AA6E}" destId="{B4ED1C61-8F7A-42B5-B698-191C36D540A4}" srcOrd="0" destOrd="0" presId="urn:microsoft.com/office/officeart/2018/2/layout/IconCircleList"/>
    <dgm:cxn modelId="{E5EC70BF-AEC7-456B-83AC-BC92E6D1BE76}" type="presParOf" srcId="{D577E11D-805A-4A41-9E08-F34E4417AA6E}" destId="{434793FB-F02A-4FB0-8517-BBE4F8887FEC}" srcOrd="1" destOrd="0" presId="urn:microsoft.com/office/officeart/2018/2/layout/IconCircleList"/>
    <dgm:cxn modelId="{A056F514-0434-485C-9B71-76FCDF8AA848}" type="presParOf" srcId="{D577E11D-805A-4A41-9E08-F34E4417AA6E}" destId="{86A61086-C0E3-42C6-B4AE-CEDAC0E34FE3}" srcOrd="2" destOrd="0" presId="urn:microsoft.com/office/officeart/2018/2/layout/IconCircleList"/>
    <dgm:cxn modelId="{0B46CE01-3F76-4336-89D8-37B52C0696E4}" type="presParOf" srcId="{D577E11D-805A-4A41-9E08-F34E4417AA6E}" destId="{CD959F44-BD13-44AC-A990-2D368CC5E121}" srcOrd="3" destOrd="0" presId="urn:microsoft.com/office/officeart/2018/2/layout/IconCircleList"/>
    <dgm:cxn modelId="{0A18DA5A-6EF5-4903-BC29-9DE21D4B26DA}" type="presParOf" srcId="{7754808F-4ABB-4259-9D5D-A6C33B46D87F}" destId="{03890BC6-D844-4996-AAF2-F937DCFE0543}" srcOrd="5" destOrd="0" presId="urn:microsoft.com/office/officeart/2018/2/layout/IconCircleList"/>
    <dgm:cxn modelId="{2796785A-A4AA-4F1F-8475-D5A3E00B0705}" type="presParOf" srcId="{7754808F-4ABB-4259-9D5D-A6C33B46D87F}" destId="{B8E70066-BBDD-437A-BA81-ED95CBB47E31}" srcOrd="6" destOrd="0" presId="urn:microsoft.com/office/officeart/2018/2/layout/IconCircleList"/>
    <dgm:cxn modelId="{D414EB98-B359-43CB-8737-66356C9BFC43}" type="presParOf" srcId="{B8E70066-BBDD-437A-BA81-ED95CBB47E31}" destId="{158174D9-C4D2-49AD-BED5-CDB783C8FCB6}" srcOrd="0" destOrd="0" presId="urn:microsoft.com/office/officeart/2018/2/layout/IconCircleList"/>
    <dgm:cxn modelId="{D4EF64D5-279D-434C-9CEC-289150578C44}" type="presParOf" srcId="{B8E70066-BBDD-437A-BA81-ED95CBB47E31}" destId="{6CF42A28-754F-4613-97AC-82CD6AF04F95}" srcOrd="1" destOrd="0" presId="urn:microsoft.com/office/officeart/2018/2/layout/IconCircleList"/>
    <dgm:cxn modelId="{2F9A9F79-CF78-4323-85AE-DF8DBE36910E}" type="presParOf" srcId="{B8E70066-BBDD-437A-BA81-ED95CBB47E31}" destId="{0F216C46-AF94-4E48-934B-E17376F6A024}" srcOrd="2" destOrd="0" presId="urn:microsoft.com/office/officeart/2018/2/layout/IconCircleList"/>
    <dgm:cxn modelId="{46359706-D2B2-41E7-8795-AF73B0DF0F09}" type="presParOf" srcId="{B8E70066-BBDD-437A-BA81-ED95CBB47E31}" destId="{D2BD59B1-E2A2-4228-83B5-BAAB787FE9DE}" srcOrd="3" destOrd="0" presId="urn:microsoft.com/office/officeart/2018/2/layout/IconCircleList"/>
    <dgm:cxn modelId="{ABDE2C40-843F-4171-ABF1-CE1860EDD35A}" type="presParOf" srcId="{7754808F-4ABB-4259-9D5D-A6C33B46D87F}" destId="{E6B4D990-AB9D-4973-BDAA-426F7393E5C9}" srcOrd="7" destOrd="0" presId="urn:microsoft.com/office/officeart/2018/2/layout/IconCircleList"/>
    <dgm:cxn modelId="{87C48006-E763-4A23-BE71-01B8BC8B7980}" type="presParOf" srcId="{7754808F-4ABB-4259-9D5D-A6C33B46D87F}" destId="{C12F18B3-B79B-427C-B2DE-A7D68EAFFAD0}" srcOrd="8" destOrd="0" presId="urn:microsoft.com/office/officeart/2018/2/layout/IconCircleList"/>
    <dgm:cxn modelId="{753AC707-7C85-4916-AE41-6DA361A3FCE9}" type="presParOf" srcId="{C12F18B3-B79B-427C-B2DE-A7D68EAFFAD0}" destId="{94018096-60CD-4C92-B6F6-DB55DB40C96C}" srcOrd="0" destOrd="0" presId="urn:microsoft.com/office/officeart/2018/2/layout/IconCircleList"/>
    <dgm:cxn modelId="{439F355B-263A-485A-924E-6FEF13418ED2}" type="presParOf" srcId="{C12F18B3-B79B-427C-B2DE-A7D68EAFFAD0}" destId="{C2344EAA-3488-41B4-8C9F-A2782F42440E}" srcOrd="1" destOrd="0" presId="urn:microsoft.com/office/officeart/2018/2/layout/IconCircleList"/>
    <dgm:cxn modelId="{EE76F3F6-8415-4F6A-82B4-494888130F47}" type="presParOf" srcId="{C12F18B3-B79B-427C-B2DE-A7D68EAFFAD0}" destId="{CF7D0FD5-8271-438C-9704-5BB9C9F39EE2}" srcOrd="2" destOrd="0" presId="urn:microsoft.com/office/officeart/2018/2/layout/IconCircleList"/>
    <dgm:cxn modelId="{F2DC1E6A-BC87-41A1-8172-32ECA01D7CAD}" type="presParOf" srcId="{C12F18B3-B79B-427C-B2DE-A7D68EAFFAD0}" destId="{E7FA3CFC-8E72-437C-AE7E-7A236AD11FDD}"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E92D4F-983F-4D23-9F62-1B88946734F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88B1E45-9238-4C11-91F9-FA7611DBFDC9}">
      <dgm:prSet/>
      <dgm:spPr/>
      <dgm:t>
        <a:bodyPr/>
        <a:lstStyle/>
        <a:p>
          <a:r>
            <a:rPr lang="en-US"/>
            <a:t>Questions </a:t>
          </a:r>
        </a:p>
      </dgm:t>
    </dgm:pt>
    <dgm:pt modelId="{2FC2298D-6961-4D75-8158-A80C2FF92320}" type="parTrans" cxnId="{9CA7FAAC-0836-40DD-8321-AA30172C5024}">
      <dgm:prSet/>
      <dgm:spPr/>
      <dgm:t>
        <a:bodyPr/>
        <a:lstStyle/>
        <a:p>
          <a:endParaRPr lang="en-US"/>
        </a:p>
      </dgm:t>
    </dgm:pt>
    <dgm:pt modelId="{FD517B36-39A5-4566-8B48-7DE7D0BCF9E3}" type="sibTrans" cxnId="{9CA7FAAC-0836-40DD-8321-AA30172C5024}">
      <dgm:prSet/>
      <dgm:spPr/>
      <dgm:t>
        <a:bodyPr/>
        <a:lstStyle/>
        <a:p>
          <a:endParaRPr lang="en-US"/>
        </a:p>
      </dgm:t>
    </dgm:pt>
    <dgm:pt modelId="{EFE878BE-9373-4D50-8647-A460166420A1}">
      <dgm:prSet/>
      <dgm:spPr/>
      <dgm:t>
        <a:bodyPr/>
        <a:lstStyle/>
        <a:p>
          <a:r>
            <a:rPr lang="en-US"/>
            <a:t>Comments </a:t>
          </a:r>
        </a:p>
      </dgm:t>
    </dgm:pt>
    <dgm:pt modelId="{71FFF077-3731-44F3-A357-6BA2DA8D82CB}" type="parTrans" cxnId="{C1F3660C-5482-4F1B-A829-33A152A287EA}">
      <dgm:prSet/>
      <dgm:spPr/>
      <dgm:t>
        <a:bodyPr/>
        <a:lstStyle/>
        <a:p>
          <a:endParaRPr lang="en-US"/>
        </a:p>
      </dgm:t>
    </dgm:pt>
    <dgm:pt modelId="{15D8C9E6-9F84-403B-8382-F7163A150E6C}" type="sibTrans" cxnId="{C1F3660C-5482-4F1B-A829-33A152A287EA}">
      <dgm:prSet/>
      <dgm:spPr/>
      <dgm:t>
        <a:bodyPr/>
        <a:lstStyle/>
        <a:p>
          <a:endParaRPr lang="en-US"/>
        </a:p>
      </dgm:t>
    </dgm:pt>
    <dgm:pt modelId="{D2B15218-410C-4BDC-9F8A-82B91A692D04}" type="pres">
      <dgm:prSet presAssocID="{F9E92D4F-983F-4D23-9F62-1B88946734F4}" presName="root" presStyleCnt="0">
        <dgm:presLayoutVars>
          <dgm:dir/>
          <dgm:resizeHandles val="exact"/>
        </dgm:presLayoutVars>
      </dgm:prSet>
      <dgm:spPr/>
    </dgm:pt>
    <dgm:pt modelId="{B5289EC7-6498-4A28-9566-52C08FF5889D}" type="pres">
      <dgm:prSet presAssocID="{788B1E45-9238-4C11-91F9-FA7611DBFDC9}" presName="compNode" presStyleCnt="0"/>
      <dgm:spPr/>
    </dgm:pt>
    <dgm:pt modelId="{DCEB3E66-5FE8-46B5-BE39-7B53F97EA29D}" type="pres">
      <dgm:prSet presAssocID="{788B1E45-9238-4C11-91F9-FA7611DBFD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A8046815-F404-4A52-A8E4-B99D64078343}" type="pres">
      <dgm:prSet presAssocID="{788B1E45-9238-4C11-91F9-FA7611DBFDC9}" presName="spaceRect" presStyleCnt="0"/>
      <dgm:spPr/>
    </dgm:pt>
    <dgm:pt modelId="{8AEBD3E8-9820-496D-9ECE-D54B72266D52}" type="pres">
      <dgm:prSet presAssocID="{788B1E45-9238-4C11-91F9-FA7611DBFDC9}" presName="textRect" presStyleLbl="revTx" presStyleIdx="0" presStyleCnt="2">
        <dgm:presLayoutVars>
          <dgm:chMax val="1"/>
          <dgm:chPref val="1"/>
        </dgm:presLayoutVars>
      </dgm:prSet>
      <dgm:spPr/>
    </dgm:pt>
    <dgm:pt modelId="{61BE6208-ACC3-459B-A846-D301F5700F1C}" type="pres">
      <dgm:prSet presAssocID="{FD517B36-39A5-4566-8B48-7DE7D0BCF9E3}" presName="sibTrans" presStyleCnt="0"/>
      <dgm:spPr/>
    </dgm:pt>
    <dgm:pt modelId="{E770B63D-13C9-45B1-8B39-A9EFF7E7BEEA}" type="pres">
      <dgm:prSet presAssocID="{EFE878BE-9373-4D50-8647-A460166420A1}" presName="compNode" presStyleCnt="0"/>
      <dgm:spPr/>
    </dgm:pt>
    <dgm:pt modelId="{0FA23B7E-34EB-4249-8B48-5D13C35E3AB5}" type="pres">
      <dgm:prSet presAssocID="{EFE878BE-9373-4D50-8647-A460166420A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E9D5F82-CCA2-4D2D-B801-74982981A926}" type="pres">
      <dgm:prSet presAssocID="{EFE878BE-9373-4D50-8647-A460166420A1}" presName="spaceRect" presStyleCnt="0"/>
      <dgm:spPr/>
    </dgm:pt>
    <dgm:pt modelId="{BCB327E8-5068-497B-90AD-A9216981EB75}" type="pres">
      <dgm:prSet presAssocID="{EFE878BE-9373-4D50-8647-A460166420A1}" presName="textRect" presStyleLbl="revTx" presStyleIdx="1" presStyleCnt="2">
        <dgm:presLayoutVars>
          <dgm:chMax val="1"/>
          <dgm:chPref val="1"/>
        </dgm:presLayoutVars>
      </dgm:prSet>
      <dgm:spPr/>
    </dgm:pt>
  </dgm:ptLst>
  <dgm:cxnLst>
    <dgm:cxn modelId="{C1F3660C-5482-4F1B-A829-33A152A287EA}" srcId="{F9E92D4F-983F-4D23-9F62-1B88946734F4}" destId="{EFE878BE-9373-4D50-8647-A460166420A1}" srcOrd="1" destOrd="0" parTransId="{71FFF077-3731-44F3-A357-6BA2DA8D82CB}" sibTransId="{15D8C9E6-9F84-403B-8382-F7163A150E6C}"/>
    <dgm:cxn modelId="{DC02486A-3A83-421A-95B4-FF8048B316AA}" type="presOf" srcId="{788B1E45-9238-4C11-91F9-FA7611DBFDC9}" destId="{8AEBD3E8-9820-496D-9ECE-D54B72266D52}" srcOrd="0" destOrd="0" presId="urn:microsoft.com/office/officeart/2018/2/layout/IconLabelList"/>
    <dgm:cxn modelId="{9CA7FAAC-0836-40DD-8321-AA30172C5024}" srcId="{F9E92D4F-983F-4D23-9F62-1B88946734F4}" destId="{788B1E45-9238-4C11-91F9-FA7611DBFDC9}" srcOrd="0" destOrd="0" parTransId="{2FC2298D-6961-4D75-8158-A80C2FF92320}" sibTransId="{FD517B36-39A5-4566-8B48-7DE7D0BCF9E3}"/>
    <dgm:cxn modelId="{66FA0AB0-68BE-47C9-BF9E-B07BAB7459A1}" type="presOf" srcId="{F9E92D4F-983F-4D23-9F62-1B88946734F4}" destId="{D2B15218-410C-4BDC-9F8A-82B91A692D04}" srcOrd="0" destOrd="0" presId="urn:microsoft.com/office/officeart/2018/2/layout/IconLabelList"/>
    <dgm:cxn modelId="{424077FC-F68C-4E75-A56F-D23AC89EDB6F}" type="presOf" srcId="{EFE878BE-9373-4D50-8647-A460166420A1}" destId="{BCB327E8-5068-497B-90AD-A9216981EB75}" srcOrd="0" destOrd="0" presId="urn:microsoft.com/office/officeart/2018/2/layout/IconLabelList"/>
    <dgm:cxn modelId="{5E98E7E4-D54D-4AFC-90E5-34FC86AB3119}" type="presParOf" srcId="{D2B15218-410C-4BDC-9F8A-82B91A692D04}" destId="{B5289EC7-6498-4A28-9566-52C08FF5889D}" srcOrd="0" destOrd="0" presId="urn:microsoft.com/office/officeart/2018/2/layout/IconLabelList"/>
    <dgm:cxn modelId="{22A949FE-FF93-4235-9FA2-BDAC9081C1A0}" type="presParOf" srcId="{B5289EC7-6498-4A28-9566-52C08FF5889D}" destId="{DCEB3E66-5FE8-46B5-BE39-7B53F97EA29D}" srcOrd="0" destOrd="0" presId="urn:microsoft.com/office/officeart/2018/2/layout/IconLabelList"/>
    <dgm:cxn modelId="{94035A81-567F-4EFF-AF09-54D4B6AE67AF}" type="presParOf" srcId="{B5289EC7-6498-4A28-9566-52C08FF5889D}" destId="{A8046815-F404-4A52-A8E4-B99D64078343}" srcOrd="1" destOrd="0" presId="urn:microsoft.com/office/officeart/2018/2/layout/IconLabelList"/>
    <dgm:cxn modelId="{703C5B06-5925-4FBC-A0BD-E7299D07D3CC}" type="presParOf" srcId="{B5289EC7-6498-4A28-9566-52C08FF5889D}" destId="{8AEBD3E8-9820-496D-9ECE-D54B72266D52}" srcOrd="2" destOrd="0" presId="urn:microsoft.com/office/officeart/2018/2/layout/IconLabelList"/>
    <dgm:cxn modelId="{F842BBFF-4FD7-4D7B-B25C-AACFCAC88BB4}" type="presParOf" srcId="{D2B15218-410C-4BDC-9F8A-82B91A692D04}" destId="{61BE6208-ACC3-459B-A846-D301F5700F1C}" srcOrd="1" destOrd="0" presId="urn:microsoft.com/office/officeart/2018/2/layout/IconLabelList"/>
    <dgm:cxn modelId="{AE266B25-260B-463B-9D1D-83E6BA82E2C2}" type="presParOf" srcId="{D2B15218-410C-4BDC-9F8A-82B91A692D04}" destId="{E770B63D-13C9-45B1-8B39-A9EFF7E7BEEA}" srcOrd="2" destOrd="0" presId="urn:microsoft.com/office/officeart/2018/2/layout/IconLabelList"/>
    <dgm:cxn modelId="{EEFD99D7-2C21-42C1-9F33-C5F04F9B0E59}" type="presParOf" srcId="{E770B63D-13C9-45B1-8B39-A9EFF7E7BEEA}" destId="{0FA23B7E-34EB-4249-8B48-5D13C35E3AB5}" srcOrd="0" destOrd="0" presId="urn:microsoft.com/office/officeart/2018/2/layout/IconLabelList"/>
    <dgm:cxn modelId="{FC06DA1D-C6A8-4130-898A-060BD5BC9DA7}" type="presParOf" srcId="{E770B63D-13C9-45B1-8B39-A9EFF7E7BEEA}" destId="{8E9D5F82-CCA2-4D2D-B801-74982981A926}" srcOrd="1" destOrd="0" presId="urn:microsoft.com/office/officeart/2018/2/layout/IconLabelList"/>
    <dgm:cxn modelId="{255EE898-6B36-46C8-ADF0-2646B06D651B}" type="presParOf" srcId="{E770B63D-13C9-45B1-8B39-A9EFF7E7BEEA}" destId="{BCB327E8-5068-497B-90AD-A9216981EB7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9FEA2-19D7-40D2-89FC-2C925D357EF4}">
      <dsp:nvSpPr>
        <dsp:cNvPr id="0" name=""/>
        <dsp:cNvSpPr/>
      </dsp:nvSpPr>
      <dsp:spPr>
        <a:xfrm>
          <a:off x="606660" y="740"/>
          <a:ext cx="2856360" cy="171381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Objective 1: Why women are still delivering at home </a:t>
          </a:r>
        </a:p>
      </dsp:txBody>
      <dsp:txXfrm>
        <a:off x="606660" y="740"/>
        <a:ext cx="2856360" cy="1713816"/>
      </dsp:txXfrm>
    </dsp:sp>
    <dsp:sp modelId="{5A1988A1-93D1-4E9A-93C3-3C0403EC5407}">
      <dsp:nvSpPr>
        <dsp:cNvPr id="0" name=""/>
        <dsp:cNvSpPr/>
      </dsp:nvSpPr>
      <dsp:spPr>
        <a:xfrm>
          <a:off x="3748657" y="740"/>
          <a:ext cx="2856360" cy="171381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Objective 2: Health facility status and needs </a:t>
          </a:r>
        </a:p>
      </dsp:txBody>
      <dsp:txXfrm>
        <a:off x="3748657" y="740"/>
        <a:ext cx="2856360" cy="1713816"/>
      </dsp:txXfrm>
    </dsp:sp>
    <dsp:sp modelId="{DE24BEF7-401F-420D-9989-9280FF2A1654}">
      <dsp:nvSpPr>
        <dsp:cNvPr id="0" name=""/>
        <dsp:cNvSpPr/>
      </dsp:nvSpPr>
      <dsp:spPr>
        <a:xfrm>
          <a:off x="6890653" y="740"/>
          <a:ext cx="2856360" cy="1713816"/>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Objective 3: Contributors to child stunting and malnutrition </a:t>
          </a:r>
        </a:p>
      </dsp:txBody>
      <dsp:txXfrm>
        <a:off x="6890653" y="740"/>
        <a:ext cx="2856360" cy="1713816"/>
      </dsp:txXfrm>
    </dsp:sp>
    <dsp:sp modelId="{7EC42A74-C964-4206-B24D-38774FFAD458}">
      <dsp:nvSpPr>
        <dsp:cNvPr id="0" name=""/>
        <dsp:cNvSpPr/>
      </dsp:nvSpPr>
      <dsp:spPr>
        <a:xfrm>
          <a:off x="2177658" y="2000193"/>
          <a:ext cx="2856360" cy="1713816"/>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Objective 4: Why women are delaying care-seeking during OB emergencies </a:t>
          </a:r>
        </a:p>
      </dsp:txBody>
      <dsp:txXfrm>
        <a:off x="2177658" y="2000193"/>
        <a:ext cx="2856360" cy="1713816"/>
      </dsp:txXfrm>
    </dsp:sp>
    <dsp:sp modelId="{FB1D1F44-61D1-4336-B616-843D798ECD9D}">
      <dsp:nvSpPr>
        <dsp:cNvPr id="0" name=""/>
        <dsp:cNvSpPr/>
      </dsp:nvSpPr>
      <dsp:spPr>
        <a:xfrm>
          <a:off x="5319655" y="2000193"/>
          <a:ext cx="2856360" cy="1713816"/>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Objective 5: Stakeholder roles and contribution to maternal and child well-being </a:t>
          </a:r>
        </a:p>
      </dsp:txBody>
      <dsp:txXfrm>
        <a:off x="5319655" y="2000193"/>
        <a:ext cx="2856360" cy="1713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B5DC7-0A88-46C3-8C73-50E74A944BA4}">
      <dsp:nvSpPr>
        <dsp:cNvPr id="0" name=""/>
        <dsp:cNvSpPr/>
      </dsp:nvSpPr>
      <dsp:spPr>
        <a:xfrm>
          <a:off x="1513837" y="820081"/>
          <a:ext cx="1509750" cy="15097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9230A-F3B8-4682-85E2-BDCE35222FEE}">
      <dsp:nvSpPr>
        <dsp:cNvPr id="0" name=""/>
        <dsp:cNvSpPr/>
      </dsp:nvSpPr>
      <dsp:spPr>
        <a:xfrm>
          <a:off x="1835587" y="1141831"/>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912D6E-B1E8-4FE9-8E38-D8E866F41D8E}">
      <dsp:nvSpPr>
        <dsp:cNvPr id="0" name=""/>
        <dsp:cNvSpPr/>
      </dsp:nvSpPr>
      <dsp:spPr>
        <a:xfrm>
          <a:off x="49491" y="2800081"/>
          <a:ext cx="4438442" cy="89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Promote collaboration between health facility staff, CHVs, TBAs, CHEWs, and Clan Elders</a:t>
          </a:r>
        </a:p>
      </dsp:txBody>
      <dsp:txXfrm>
        <a:off x="49491" y="2800081"/>
        <a:ext cx="4438442" cy="896692"/>
      </dsp:txXfrm>
    </dsp:sp>
    <dsp:sp modelId="{026B44E6-F3D8-4527-9153-D81D69CCC1A2}">
      <dsp:nvSpPr>
        <dsp:cNvPr id="0" name=""/>
        <dsp:cNvSpPr/>
      </dsp:nvSpPr>
      <dsp:spPr>
        <a:xfrm>
          <a:off x="5403683" y="820081"/>
          <a:ext cx="1509750" cy="150975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FF4BE-120C-4AC9-949C-770F183ED6A2}">
      <dsp:nvSpPr>
        <dsp:cNvPr id="0" name=""/>
        <dsp:cNvSpPr/>
      </dsp:nvSpPr>
      <dsp:spPr>
        <a:xfrm>
          <a:off x="5725433" y="1141831"/>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D065F0-1403-43AA-9F22-205709959971}">
      <dsp:nvSpPr>
        <dsp:cNvPr id="0" name=""/>
        <dsp:cNvSpPr/>
      </dsp:nvSpPr>
      <dsp:spPr>
        <a:xfrm>
          <a:off x="4921058" y="2800081"/>
          <a:ext cx="2475000" cy="89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Provide incentives </a:t>
          </a:r>
        </a:p>
      </dsp:txBody>
      <dsp:txXfrm>
        <a:off x="4921058" y="2800081"/>
        <a:ext cx="2475000" cy="896692"/>
      </dsp:txXfrm>
    </dsp:sp>
    <dsp:sp modelId="{1EC750EA-F27B-4112-9B16-FA9D292B0F4A}">
      <dsp:nvSpPr>
        <dsp:cNvPr id="0" name=""/>
        <dsp:cNvSpPr/>
      </dsp:nvSpPr>
      <dsp:spPr>
        <a:xfrm>
          <a:off x="8311808" y="820081"/>
          <a:ext cx="1509750" cy="150975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BBB91-DE61-4242-B8DA-8F25CD0403ED}">
      <dsp:nvSpPr>
        <dsp:cNvPr id="0" name=""/>
        <dsp:cNvSpPr/>
      </dsp:nvSpPr>
      <dsp:spPr>
        <a:xfrm>
          <a:off x="8633558" y="1141831"/>
          <a:ext cx="866250" cy="866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17BBEF-85EA-499D-A24F-F343DA5B24D3}">
      <dsp:nvSpPr>
        <dsp:cNvPr id="0" name=""/>
        <dsp:cNvSpPr/>
      </dsp:nvSpPr>
      <dsp:spPr>
        <a:xfrm>
          <a:off x="7829183" y="2800081"/>
          <a:ext cx="2475000" cy="89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Health facility capacity building </a:t>
          </a:r>
        </a:p>
      </dsp:txBody>
      <dsp:txXfrm>
        <a:off x="7829183" y="2800081"/>
        <a:ext cx="2475000" cy="896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FE4E-1B8E-49DD-A958-5ECCDFFABAB9}">
      <dsp:nvSpPr>
        <dsp:cNvPr id="0" name=""/>
        <dsp:cNvSpPr/>
      </dsp:nvSpPr>
      <dsp:spPr>
        <a:xfrm>
          <a:off x="34339" y="412939"/>
          <a:ext cx="891578" cy="891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37AD6-15F2-4E7F-BE15-A71697C72D88}">
      <dsp:nvSpPr>
        <dsp:cNvPr id="0" name=""/>
        <dsp:cNvSpPr/>
      </dsp:nvSpPr>
      <dsp:spPr>
        <a:xfrm>
          <a:off x="221570" y="600170"/>
          <a:ext cx="517115" cy="5171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AE88AA-351B-4054-BC75-3B2B306D0BDB}">
      <dsp:nvSpPr>
        <dsp:cNvPr id="0" name=""/>
        <dsp:cNvSpPr/>
      </dsp:nvSpPr>
      <dsp:spPr>
        <a:xfrm>
          <a:off x="1116970" y="412939"/>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Increase access to quality, respectful maternal/newborn services </a:t>
          </a:r>
        </a:p>
      </dsp:txBody>
      <dsp:txXfrm>
        <a:off x="1116970" y="412939"/>
        <a:ext cx="2101578" cy="891578"/>
      </dsp:txXfrm>
    </dsp:sp>
    <dsp:sp modelId="{D38928ED-5338-4970-AC7F-0FE6A8367B41}">
      <dsp:nvSpPr>
        <dsp:cNvPr id="0" name=""/>
        <dsp:cNvSpPr/>
      </dsp:nvSpPr>
      <dsp:spPr>
        <a:xfrm>
          <a:off x="3584732" y="412939"/>
          <a:ext cx="891578" cy="8915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E0A67-2A29-4456-A568-58100789C839}">
      <dsp:nvSpPr>
        <dsp:cNvPr id="0" name=""/>
        <dsp:cNvSpPr/>
      </dsp:nvSpPr>
      <dsp:spPr>
        <a:xfrm>
          <a:off x="3771964" y="600170"/>
          <a:ext cx="517115" cy="5171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A94509-C2A1-4604-B1E9-9DBD9ABE290C}">
      <dsp:nvSpPr>
        <dsp:cNvPr id="0" name=""/>
        <dsp:cNvSpPr/>
      </dsp:nvSpPr>
      <dsp:spPr>
        <a:xfrm>
          <a:off x="4667364" y="412939"/>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Improve attention to obstetric emergencies with the goal of reducing maternal and neonatal mortality</a:t>
          </a:r>
        </a:p>
      </dsp:txBody>
      <dsp:txXfrm>
        <a:off x="4667364" y="412939"/>
        <a:ext cx="2101578" cy="891578"/>
      </dsp:txXfrm>
    </dsp:sp>
    <dsp:sp modelId="{B4ED1C61-8F7A-42B5-B698-191C36D540A4}">
      <dsp:nvSpPr>
        <dsp:cNvPr id="0" name=""/>
        <dsp:cNvSpPr/>
      </dsp:nvSpPr>
      <dsp:spPr>
        <a:xfrm>
          <a:off x="7135126" y="412939"/>
          <a:ext cx="891578" cy="8915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793FB-F02A-4FB0-8517-BBE4F8887FEC}">
      <dsp:nvSpPr>
        <dsp:cNvPr id="0" name=""/>
        <dsp:cNvSpPr/>
      </dsp:nvSpPr>
      <dsp:spPr>
        <a:xfrm>
          <a:off x="7322357" y="600170"/>
          <a:ext cx="517115" cy="5171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959F44-BD13-44AC-A990-2D368CC5E121}">
      <dsp:nvSpPr>
        <dsp:cNvPr id="0" name=""/>
        <dsp:cNvSpPr/>
      </dsp:nvSpPr>
      <dsp:spPr>
        <a:xfrm>
          <a:off x="8217757" y="412939"/>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Increased provision of essential newborn care </a:t>
          </a:r>
        </a:p>
      </dsp:txBody>
      <dsp:txXfrm>
        <a:off x="8217757" y="412939"/>
        <a:ext cx="2101578" cy="891578"/>
      </dsp:txXfrm>
    </dsp:sp>
    <dsp:sp modelId="{158174D9-C4D2-49AD-BED5-CDB783C8FCB6}">
      <dsp:nvSpPr>
        <dsp:cNvPr id="0" name=""/>
        <dsp:cNvSpPr/>
      </dsp:nvSpPr>
      <dsp:spPr>
        <a:xfrm>
          <a:off x="34339" y="1838898"/>
          <a:ext cx="891578" cy="89157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42A28-754F-4613-97AC-82CD6AF04F95}">
      <dsp:nvSpPr>
        <dsp:cNvPr id="0" name=""/>
        <dsp:cNvSpPr/>
      </dsp:nvSpPr>
      <dsp:spPr>
        <a:xfrm>
          <a:off x="221570" y="2026129"/>
          <a:ext cx="517115" cy="5171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BD59B1-E2A2-4228-83B5-BAAB787FE9DE}">
      <dsp:nvSpPr>
        <dsp:cNvPr id="0" name=""/>
        <dsp:cNvSpPr/>
      </dsp:nvSpPr>
      <dsp:spPr>
        <a:xfrm>
          <a:off x="1116970" y="1838898"/>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Reduce stunting in under-two children </a:t>
          </a:r>
        </a:p>
      </dsp:txBody>
      <dsp:txXfrm>
        <a:off x="1116970" y="1838898"/>
        <a:ext cx="2101578" cy="891578"/>
      </dsp:txXfrm>
    </dsp:sp>
    <dsp:sp modelId="{94018096-60CD-4C92-B6F6-DB55DB40C96C}">
      <dsp:nvSpPr>
        <dsp:cNvPr id="0" name=""/>
        <dsp:cNvSpPr/>
      </dsp:nvSpPr>
      <dsp:spPr>
        <a:xfrm>
          <a:off x="3584732" y="1838898"/>
          <a:ext cx="891578" cy="89157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44EAA-3488-41B4-8C9F-A2782F42440E}">
      <dsp:nvSpPr>
        <dsp:cNvPr id="0" name=""/>
        <dsp:cNvSpPr/>
      </dsp:nvSpPr>
      <dsp:spPr>
        <a:xfrm>
          <a:off x="3771964" y="2026129"/>
          <a:ext cx="517115" cy="5171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FA3CFC-8E72-437C-AE7E-7A236AD11FDD}">
      <dsp:nvSpPr>
        <dsp:cNvPr id="0" name=""/>
        <dsp:cNvSpPr/>
      </dsp:nvSpPr>
      <dsp:spPr>
        <a:xfrm>
          <a:off x="4667363" y="1838898"/>
          <a:ext cx="2101578" cy="89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Promote responsible and safe reproductive health behaviors among adolescents ages 10-19</a:t>
          </a:r>
        </a:p>
      </dsp:txBody>
      <dsp:txXfrm>
        <a:off x="4667363" y="1838898"/>
        <a:ext cx="2101578" cy="891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B3E66-5FE8-46B5-BE39-7B53F97EA29D}">
      <dsp:nvSpPr>
        <dsp:cNvPr id="0" name=""/>
        <dsp:cNvSpPr/>
      </dsp:nvSpPr>
      <dsp:spPr>
        <a:xfrm>
          <a:off x="1666837" y="29030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EBD3E8-9820-496D-9ECE-D54B72266D52}">
      <dsp:nvSpPr>
        <dsp:cNvPr id="0" name=""/>
        <dsp:cNvSpPr/>
      </dsp:nvSpPr>
      <dsp:spPr>
        <a:xfrm>
          <a:off x="478837" y="270444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Questions </a:t>
          </a:r>
        </a:p>
      </dsp:txBody>
      <dsp:txXfrm>
        <a:off x="478837" y="2704449"/>
        <a:ext cx="4320000" cy="720000"/>
      </dsp:txXfrm>
    </dsp:sp>
    <dsp:sp modelId="{0FA23B7E-34EB-4249-8B48-5D13C35E3AB5}">
      <dsp:nvSpPr>
        <dsp:cNvPr id="0" name=""/>
        <dsp:cNvSpPr/>
      </dsp:nvSpPr>
      <dsp:spPr>
        <a:xfrm>
          <a:off x="6742837" y="29030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B327E8-5068-497B-90AD-A9216981EB75}">
      <dsp:nvSpPr>
        <dsp:cNvPr id="0" name=""/>
        <dsp:cNvSpPr/>
      </dsp:nvSpPr>
      <dsp:spPr>
        <a:xfrm>
          <a:off x="5554837" y="270444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Comments </a:t>
          </a:r>
        </a:p>
      </dsp:txBody>
      <dsp:txXfrm>
        <a:off x="5554837" y="270444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93CBB-E49D-4892-A2E0-E422FE8FC87E}" type="datetimeFigureOut">
              <a:rPr lang="en-US" smtClean="0"/>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9BB28-0011-47A2-A58C-F1436DD96B50}" type="slidenum">
              <a:rPr lang="en-US" smtClean="0"/>
              <a:t>‹#›</a:t>
            </a:fld>
            <a:endParaRPr lang="en-US"/>
          </a:p>
        </p:txBody>
      </p:sp>
    </p:spTree>
    <p:extLst>
      <p:ext uri="{BB962C8B-B14F-4D97-AF65-F5344CB8AC3E}">
        <p14:creationId xmlns:p14="http://schemas.microsoft.com/office/powerpoint/2010/main" val="22782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Greetings and Introduction: </a:t>
            </a:r>
            <a:r>
              <a:rPr lang="en-US" dirty="0"/>
              <a:t>What’s your name, what do you do for KIKOP/</a:t>
            </a:r>
            <a:r>
              <a:rPr lang="en-US" dirty="0" err="1"/>
              <a:t>Curamericas</a:t>
            </a:r>
            <a:r>
              <a:rPr lang="en-US" dirty="0"/>
              <a:t>/</a:t>
            </a:r>
            <a:r>
              <a:rPr lang="en-US" dirty="0" err="1"/>
              <a:t>Kisii</a:t>
            </a:r>
            <a:r>
              <a:rPr lang="en-US" dirty="0"/>
              <a:t> County </a:t>
            </a:r>
          </a:p>
          <a:p>
            <a:endParaRPr lang="en-US" dirty="0"/>
          </a:p>
          <a:p>
            <a:r>
              <a:rPr lang="en-US" b="1" dirty="0"/>
              <a:t>Presentation Purpose: </a:t>
            </a:r>
            <a:r>
              <a:rPr lang="en-US" dirty="0"/>
              <a:t>Provide results of the community entry formative research conducted by KIKOP. The goal of this research was to obtain information about the status of maternal and child health in </a:t>
            </a:r>
            <a:r>
              <a:rPr lang="en-US" dirty="0" err="1"/>
              <a:t>Nyagoto</a:t>
            </a:r>
            <a:r>
              <a:rPr lang="en-US" dirty="0"/>
              <a:t> – with a specific focus in health facility delivery and malnutrition – with the goal of using obtained information to implement interventions that meet the needs of community. </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a:t>
            </a:fld>
            <a:endParaRPr lang="en-US"/>
          </a:p>
        </p:txBody>
      </p:sp>
    </p:spTree>
    <p:extLst>
      <p:ext uri="{BB962C8B-B14F-4D97-AF65-F5344CB8AC3E}">
        <p14:creationId xmlns:p14="http://schemas.microsoft.com/office/powerpoint/2010/main" val="92216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cases where poverty and environmental terrain did not pose a challenge, participants cited the health facility’s sub-par conditions as a deterrent to facility 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includes: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Lack of maternity wings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 providers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Overcharging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Male provider – some  moms prefer a female provider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Frequent vaginal exams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Facility Hours of Operation </a:t>
            </a:r>
          </a:p>
        </p:txBody>
      </p:sp>
      <p:sp>
        <p:nvSpPr>
          <p:cNvPr id="4" name="Slide Number Placeholder 3"/>
          <p:cNvSpPr>
            <a:spLocks noGrp="1"/>
          </p:cNvSpPr>
          <p:nvPr>
            <p:ph type="sldNum" sz="quarter" idx="5"/>
          </p:nvPr>
        </p:nvSpPr>
        <p:spPr/>
        <p:txBody>
          <a:bodyPr/>
          <a:lstStyle/>
          <a:p>
            <a:fld id="{D099BB28-0011-47A2-A58C-F1436DD96B50}" type="slidenum">
              <a:rPr lang="en-US" smtClean="0"/>
              <a:t>10</a:t>
            </a:fld>
            <a:endParaRPr lang="en-US"/>
          </a:p>
        </p:txBody>
      </p:sp>
    </p:spTree>
    <p:extLst>
      <p:ext uri="{BB962C8B-B14F-4D97-AF65-F5344CB8AC3E}">
        <p14:creationId xmlns:p14="http://schemas.microsoft.com/office/powerpoint/2010/main" val="201084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cases where poverty and environmental terrain did not pose a challenge, participants cited the health facility’s sub-par conditions as a deterrent to facility 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includes: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Lack of maternity wings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 providers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Overcharging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Male provider – some  moms prefer a female provider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Frequent vaginal exams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Facility Hours of Operation </a:t>
            </a:r>
          </a:p>
        </p:txBody>
      </p:sp>
      <p:sp>
        <p:nvSpPr>
          <p:cNvPr id="4" name="Slide Number Placeholder 3"/>
          <p:cNvSpPr>
            <a:spLocks noGrp="1"/>
          </p:cNvSpPr>
          <p:nvPr>
            <p:ph type="sldNum" sz="quarter" idx="5"/>
          </p:nvPr>
        </p:nvSpPr>
        <p:spPr/>
        <p:txBody>
          <a:bodyPr/>
          <a:lstStyle/>
          <a:p>
            <a:fld id="{D099BB28-0011-47A2-A58C-F1436DD96B50}" type="slidenum">
              <a:rPr lang="en-US" smtClean="0"/>
              <a:t>11</a:t>
            </a:fld>
            <a:endParaRPr lang="en-US"/>
          </a:p>
        </p:txBody>
      </p:sp>
    </p:spTree>
    <p:extLst>
      <p:ext uri="{BB962C8B-B14F-4D97-AF65-F5344CB8AC3E}">
        <p14:creationId xmlns:p14="http://schemas.microsoft.com/office/powerpoint/2010/main" val="368952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second theme is respectable and culturally sensitive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When asked to describe respectful, culturally sensitive maternal care, participants most often stated it is care that acknowledges the intrinsic value of the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Respectable Maternal Care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Honesty - participants report being asked for money, even for services that are supposed to be free (i.e. Linda Mama)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Privacy – no secrecy – women avoid delivering at the hospital because their problems will become the talk in the community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Non-discriminatory – “To be honest……….”</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12</a:t>
            </a:fld>
            <a:endParaRPr lang="en-US"/>
          </a:p>
        </p:txBody>
      </p:sp>
    </p:spTree>
    <p:extLst>
      <p:ext uri="{BB962C8B-B14F-4D97-AF65-F5344CB8AC3E}">
        <p14:creationId xmlns:p14="http://schemas.microsoft.com/office/powerpoint/2010/main" val="264998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second theme is respectable and culturally sensitive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When asked to describe respectful, culturally sensitive maternal care, participants most often stated it is care that acknowledges the intrinsic value of the individual and incorporates the individual’s cultural practices and beliefs.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Across the board, participants reported that there is great room for improvement in this area for the </a:t>
            </a:r>
            <a:r>
              <a:rPr lang="en-US" sz="1200" kern="1200" dirty="0" err="1">
                <a:solidFill>
                  <a:schemeClr val="tx1"/>
                </a:solidFill>
                <a:effectLst/>
                <a:latin typeface="+mn-lt"/>
                <a:ea typeface="+mn-ea"/>
                <a:cs typeface="+mn-cs"/>
              </a:rPr>
              <a:t>Nyagoto</a:t>
            </a:r>
            <a:r>
              <a:rPr lang="en-US" sz="1200" kern="1200" dirty="0">
                <a:solidFill>
                  <a:schemeClr val="tx1"/>
                </a:solidFill>
                <a:effectLst/>
                <a:latin typeface="+mn-lt"/>
                <a:ea typeface="+mn-ea"/>
                <a:cs typeface="+mn-cs"/>
              </a:rPr>
              <a:t> Health Facility.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includes long wait times, mistreatment, lack of privacy and even beatings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They also reported that they are not allowed to perform any cultural practices at the facility.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Respectable Maternal Care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Honesty - participants report being asked for money, even for services that are supposed to be free (i.e. Linda Mama)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Privacy – no secrecy – women avoid delivering at the hospital because their problems will become the talk in the community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Non-discriminatory – “To be honest……….”</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13</a:t>
            </a:fld>
            <a:endParaRPr lang="en-US"/>
          </a:p>
        </p:txBody>
      </p:sp>
    </p:spTree>
    <p:extLst>
      <p:ext uri="{BB962C8B-B14F-4D97-AF65-F5344CB8AC3E}">
        <p14:creationId xmlns:p14="http://schemas.microsoft.com/office/powerpoint/2010/main" val="158427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second theme is respectable and culturally sensitive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When asked to describe respectful, culturally sensitive maternal care, participants most often stated it is care that acknowledges the intrinsic value of the individual.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Respectable Maternal Care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Honesty - participants report being asked for money, even for services that are supposed to be free (i.e. Linda Mama)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Privacy – no secrecy – women avoid delivering at the hospital because their problems will become the talk in the community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Non-discriminatory – “To be honest……….”</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14</a:t>
            </a:fld>
            <a:endParaRPr lang="en-US"/>
          </a:p>
        </p:txBody>
      </p:sp>
    </p:spTree>
    <p:extLst>
      <p:ext uri="{BB962C8B-B14F-4D97-AF65-F5344CB8AC3E}">
        <p14:creationId xmlns:p14="http://schemas.microsoft.com/office/powerpoint/2010/main" val="96414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Culturally sensitive maternal care entails inclusion of cultural practices into facility-based delivery.</a:t>
            </a:r>
          </a:p>
          <a:p>
            <a:endParaRPr lang="en-US" dirty="0"/>
          </a:p>
          <a:p>
            <a:pPr marL="171450" indent="-171450">
              <a:buFontTx/>
              <a:buChar char="-"/>
            </a:pPr>
            <a:r>
              <a:rPr lang="en-US" dirty="0"/>
              <a:t>Obviously, these can only be practices that are compatible with conventional medicine and do not pose a risk to the health of the mother or baby. </a:t>
            </a:r>
          </a:p>
          <a:p>
            <a:pPr marL="171450" indent="-171450">
              <a:buFontTx/>
              <a:buChar char="-"/>
            </a:pPr>
            <a:r>
              <a:rPr lang="en-US" dirty="0"/>
              <a:t>Some of the practices women reported wanting to have included are: </a:t>
            </a:r>
          </a:p>
          <a:p>
            <a:pPr marL="628650" lvl="1" indent="-171450">
              <a:buFontTx/>
              <a:buChar char="-"/>
            </a:pPr>
            <a:r>
              <a:rPr lang="en-US" dirty="0"/>
              <a:t>Ululation – being allowed to celebrate once the baby is born </a:t>
            </a:r>
          </a:p>
          <a:p>
            <a:pPr marL="628650" lvl="1" indent="-171450">
              <a:buFontTx/>
              <a:buChar char="-"/>
            </a:pPr>
            <a:r>
              <a:rPr lang="en-US" dirty="0" err="1"/>
              <a:t>Rirongo</a:t>
            </a:r>
            <a:r>
              <a:rPr lang="en-US" dirty="0"/>
              <a:t> – mixture of soil and water given to a woman whose significant other is being unfaithful – the belief is that if the other woman comes to see the mother without her having drank the </a:t>
            </a:r>
            <a:r>
              <a:rPr lang="en-US" dirty="0" err="1"/>
              <a:t>rirongo</a:t>
            </a:r>
            <a:r>
              <a:rPr lang="en-US" dirty="0"/>
              <a:t>, the mother or baby will die. </a:t>
            </a:r>
          </a:p>
          <a:p>
            <a:pPr marL="628650" lvl="1" indent="-171450">
              <a:buFontTx/>
              <a:buChar char="-"/>
            </a:pPr>
            <a:r>
              <a:rPr lang="en-US" dirty="0" err="1"/>
              <a:t>Etamama</a:t>
            </a:r>
            <a:r>
              <a:rPr lang="en-US" dirty="0"/>
              <a:t>/</a:t>
            </a:r>
            <a:r>
              <a:rPr lang="en-US" dirty="0" err="1"/>
              <a:t>Ensio</a:t>
            </a:r>
            <a:r>
              <a:rPr lang="en-US" dirty="0"/>
              <a:t> – substances put on infants’ clothes that serve as a barrier that prevents the child from being affected by things such as evil eyes. </a:t>
            </a:r>
          </a:p>
        </p:txBody>
      </p:sp>
      <p:sp>
        <p:nvSpPr>
          <p:cNvPr id="4" name="Slide Number Placeholder 3"/>
          <p:cNvSpPr>
            <a:spLocks noGrp="1"/>
          </p:cNvSpPr>
          <p:nvPr>
            <p:ph type="sldNum" sz="quarter" idx="5"/>
          </p:nvPr>
        </p:nvSpPr>
        <p:spPr/>
        <p:txBody>
          <a:bodyPr/>
          <a:lstStyle/>
          <a:p>
            <a:fld id="{D099BB28-0011-47A2-A58C-F1436DD96B50}" type="slidenum">
              <a:rPr lang="en-US" smtClean="0"/>
              <a:t>15</a:t>
            </a:fld>
            <a:endParaRPr lang="en-US"/>
          </a:p>
        </p:txBody>
      </p:sp>
    </p:spTree>
    <p:extLst>
      <p:ext uri="{BB962C8B-B14F-4D97-AF65-F5344CB8AC3E}">
        <p14:creationId xmlns:p14="http://schemas.microsoft.com/office/powerpoint/2010/main" val="244398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endParaRPr lang="en-US" dirty="0"/>
          </a:p>
          <a:p>
            <a:endParaRPr lang="en-US" dirty="0"/>
          </a:p>
          <a:p>
            <a:r>
              <a:rPr lang="en-US" dirty="0"/>
              <a:t>Culturally sensitive maternal care entails inclusion of cultural practices into facility-based delivery.</a:t>
            </a:r>
          </a:p>
          <a:p>
            <a:endParaRPr lang="en-US" dirty="0"/>
          </a:p>
          <a:p>
            <a:pPr marL="171450" indent="-171450">
              <a:buFontTx/>
              <a:buChar char="-"/>
            </a:pPr>
            <a:r>
              <a:rPr lang="en-US" dirty="0"/>
              <a:t>Obviously, these can only be practices that are compatible with conventional medicine and do not pose a risk to the health of the mother or baby. </a:t>
            </a:r>
          </a:p>
          <a:p>
            <a:pPr marL="171450" indent="-171450">
              <a:buFontTx/>
              <a:buChar char="-"/>
            </a:pPr>
            <a:r>
              <a:rPr lang="en-US" dirty="0"/>
              <a:t>Some of the practices women reported wanting to have included are: </a:t>
            </a:r>
          </a:p>
          <a:p>
            <a:pPr marL="628650" lvl="1" indent="-171450">
              <a:buFontTx/>
              <a:buChar char="-"/>
            </a:pPr>
            <a:r>
              <a:rPr lang="en-US" dirty="0"/>
              <a:t>Ululation – being allowed to celebrate once the baby is born </a:t>
            </a:r>
          </a:p>
          <a:p>
            <a:pPr marL="628650" lvl="1" indent="-171450">
              <a:buFontTx/>
              <a:buChar char="-"/>
            </a:pPr>
            <a:r>
              <a:rPr lang="en-US" dirty="0" err="1"/>
              <a:t>Rirongo</a:t>
            </a:r>
            <a:r>
              <a:rPr lang="en-US" dirty="0"/>
              <a:t> – mixture of soil and water given to a woman whose significant other is being unfaithful – the belief is that if the other woman comes to see the mother without her having drank the </a:t>
            </a:r>
            <a:r>
              <a:rPr lang="en-US" dirty="0" err="1"/>
              <a:t>rirongo</a:t>
            </a:r>
            <a:r>
              <a:rPr lang="en-US" dirty="0"/>
              <a:t>, the mother or baby will die. </a:t>
            </a:r>
          </a:p>
          <a:p>
            <a:pPr marL="628650" lvl="1" indent="-171450">
              <a:buFontTx/>
              <a:buChar char="-"/>
            </a:pPr>
            <a:r>
              <a:rPr lang="en-US" dirty="0" err="1"/>
              <a:t>Etamama</a:t>
            </a:r>
            <a:r>
              <a:rPr lang="en-US" dirty="0"/>
              <a:t>/</a:t>
            </a:r>
            <a:r>
              <a:rPr lang="en-US" dirty="0" err="1"/>
              <a:t>Ensio</a:t>
            </a:r>
            <a:r>
              <a:rPr lang="en-US" dirty="0"/>
              <a:t> – substances put on infants’ clothes that serve as a barrier that prevents the child from being affected by things such as evil eyes. </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16</a:t>
            </a:fld>
            <a:endParaRPr lang="en-US"/>
          </a:p>
        </p:txBody>
      </p:sp>
    </p:spTree>
    <p:extLst>
      <p:ext uri="{BB962C8B-B14F-4D97-AF65-F5344CB8AC3E}">
        <p14:creationId xmlns:p14="http://schemas.microsoft.com/office/powerpoint/2010/main" val="359933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third theme involves ways to improve health facility use </a:t>
            </a:r>
          </a:p>
          <a:p>
            <a:pPr marL="0" indent="0">
              <a:buFontTx/>
              <a:buNone/>
            </a:pPr>
            <a:endParaRPr lang="en-US" dirty="0"/>
          </a:p>
          <a:p>
            <a:pPr marL="171450" indent="-171450">
              <a:buFontTx/>
              <a:buChar char="-"/>
            </a:pPr>
            <a:r>
              <a:rPr lang="en-US" dirty="0"/>
              <a:t>It is important to note that FGD participants recognized the importance of women in the community receiving maternal care in the facility instead of at home. </a:t>
            </a:r>
          </a:p>
          <a:p>
            <a:pPr marL="171450" indent="-171450">
              <a:buFontTx/>
              <a:buChar char="-"/>
            </a:pPr>
            <a:r>
              <a:rPr lang="en-US" dirty="0"/>
              <a:t>On this slide are listed factors that are already in progress such as:</a:t>
            </a:r>
          </a:p>
          <a:p>
            <a:pPr marL="628650" lvl="1" indent="-171450">
              <a:buFontTx/>
              <a:buChar char="-"/>
            </a:pPr>
            <a:r>
              <a:rPr lang="en-US" dirty="0"/>
              <a:t>CHV registration of pregnant women </a:t>
            </a:r>
          </a:p>
          <a:p>
            <a:pPr marL="628650" lvl="1" indent="-171450">
              <a:buFontTx/>
              <a:buChar char="-"/>
            </a:pPr>
            <a:r>
              <a:rPr lang="en-US" dirty="0"/>
              <a:t>LLITN provision following facility delivery </a:t>
            </a:r>
          </a:p>
          <a:p>
            <a:pPr marL="628650" lvl="1" indent="-171450">
              <a:buFontTx/>
              <a:buChar char="-"/>
            </a:pPr>
            <a:r>
              <a:rPr lang="en-US" dirty="0"/>
              <a:t>Improved customer service </a:t>
            </a:r>
          </a:p>
          <a:p>
            <a:pPr marL="628650" lvl="1" indent="-171450">
              <a:buFontTx/>
              <a:buChar char="-"/>
            </a:pPr>
            <a:r>
              <a:rPr lang="en-US" dirty="0"/>
              <a:t>Health education regarding free maternity and importance of facility delivery during barazas </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17</a:t>
            </a:fld>
            <a:endParaRPr lang="en-US"/>
          </a:p>
        </p:txBody>
      </p:sp>
    </p:spTree>
    <p:extLst>
      <p:ext uri="{BB962C8B-B14F-4D97-AF65-F5344CB8AC3E}">
        <p14:creationId xmlns:p14="http://schemas.microsoft.com/office/powerpoint/2010/main" val="282331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pPr marL="0" indent="0">
              <a:buFontTx/>
              <a:buNone/>
            </a:pPr>
            <a:endParaRPr lang="en-US" dirty="0"/>
          </a:p>
          <a:p>
            <a:pPr marL="171450" indent="-171450">
              <a:buFontTx/>
              <a:buChar char="-"/>
            </a:pPr>
            <a:r>
              <a:rPr lang="en-US" dirty="0"/>
              <a:t>The third theme involves ways to improve health facility use </a:t>
            </a:r>
          </a:p>
          <a:p>
            <a:pPr marL="0" indent="0">
              <a:buFontTx/>
              <a:buNone/>
            </a:pPr>
            <a:endParaRPr lang="en-US" dirty="0"/>
          </a:p>
          <a:p>
            <a:pPr marL="171450" indent="-171450">
              <a:buFontTx/>
              <a:buChar char="-"/>
            </a:pPr>
            <a:r>
              <a:rPr lang="en-US" dirty="0"/>
              <a:t>It is important to note that FGD participants recognized the importance of women in the community receiving maternal care in the facility instead of at home. </a:t>
            </a:r>
          </a:p>
          <a:p>
            <a:pPr marL="171450" indent="-171450">
              <a:buFontTx/>
              <a:buChar char="-"/>
            </a:pPr>
            <a:r>
              <a:rPr lang="en-US" dirty="0"/>
              <a:t>On this slide are listed factors that are already in progress such as:</a:t>
            </a:r>
          </a:p>
          <a:p>
            <a:pPr marL="628650" lvl="1" indent="-171450">
              <a:buFontTx/>
              <a:buChar char="-"/>
            </a:pPr>
            <a:r>
              <a:rPr lang="en-US" dirty="0"/>
              <a:t>CHV registration of pregnant women </a:t>
            </a:r>
          </a:p>
          <a:p>
            <a:pPr marL="628650" lvl="1" indent="-171450">
              <a:buFontTx/>
              <a:buChar char="-"/>
            </a:pPr>
            <a:r>
              <a:rPr lang="en-US" dirty="0"/>
              <a:t>LLITN provision following facility delivery </a:t>
            </a:r>
          </a:p>
          <a:p>
            <a:pPr marL="628650" lvl="1" indent="-171450">
              <a:buFontTx/>
              <a:buChar char="-"/>
            </a:pPr>
            <a:r>
              <a:rPr lang="en-US" dirty="0"/>
              <a:t>Improved customer service </a:t>
            </a:r>
          </a:p>
          <a:p>
            <a:pPr marL="628650" lvl="1" indent="-171450">
              <a:buFontTx/>
              <a:buChar char="-"/>
            </a:pPr>
            <a:r>
              <a:rPr lang="en-US" dirty="0"/>
              <a:t>Health education regarding free maternity and importance of facility delivery during barazas </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18</a:t>
            </a:fld>
            <a:endParaRPr lang="en-US"/>
          </a:p>
        </p:txBody>
      </p:sp>
    </p:spTree>
    <p:extLst>
      <p:ext uri="{BB962C8B-B14F-4D97-AF65-F5344CB8AC3E}">
        <p14:creationId xmlns:p14="http://schemas.microsoft.com/office/powerpoint/2010/main" val="339750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that have not been implemented but were mentioned as key in encouraging health facility use. </a:t>
            </a:r>
          </a:p>
          <a:p>
            <a:pPr marL="171450" indent="-171450">
              <a:buFontTx/>
              <a:buChar char="-"/>
            </a:pPr>
            <a:r>
              <a:rPr lang="en-US" dirty="0"/>
              <a:t>READ SLIDE</a:t>
            </a:r>
          </a:p>
          <a:p>
            <a:pPr marL="171450" indent="-171450">
              <a:buFontTx/>
              <a:buChar char="-"/>
            </a:pPr>
            <a:endParaRPr lang="en-US" dirty="0"/>
          </a:p>
          <a:p>
            <a:pPr marL="0" indent="0">
              <a:buFontTx/>
              <a:buNone/>
            </a:pPr>
            <a:r>
              <a:rPr lang="en-US" dirty="0"/>
              <a:t>It is important to note that incentives were repeatedly mentioned as a desired intervention. These are not only incentives for delivering mothers, but also for CHV’s, CHEW’s, TBA’s and health facility staff. </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19</a:t>
            </a:fld>
            <a:endParaRPr lang="en-US"/>
          </a:p>
        </p:txBody>
      </p:sp>
    </p:spTree>
    <p:extLst>
      <p:ext uri="{BB962C8B-B14F-4D97-AF65-F5344CB8AC3E}">
        <p14:creationId xmlns:p14="http://schemas.microsoft.com/office/powerpoint/2010/main" val="406799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 objectives of the formative research were to understand: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Objective 1: </a:t>
            </a:r>
            <a:r>
              <a:rPr lang="en-US" sz="1200" kern="1200" dirty="0">
                <a:solidFill>
                  <a:schemeClr val="tx1"/>
                </a:solidFill>
                <a:effectLst/>
                <a:latin typeface="+mn-lt"/>
                <a:ea typeface="+mn-ea"/>
                <a:cs typeface="+mn-cs"/>
              </a:rPr>
              <a:t>Why women are still delivering at home </a:t>
            </a:r>
          </a:p>
          <a:p>
            <a:pPr lvl="0"/>
            <a:r>
              <a:rPr lang="en-US" sz="1200" b="1" kern="1200" dirty="0">
                <a:solidFill>
                  <a:schemeClr val="tx1"/>
                </a:solidFill>
                <a:effectLst/>
                <a:latin typeface="+mn-lt"/>
                <a:ea typeface="+mn-ea"/>
                <a:cs typeface="+mn-cs"/>
              </a:rPr>
              <a:t>Objective 2: </a:t>
            </a:r>
            <a:r>
              <a:rPr lang="en-US" sz="1200" kern="1200" dirty="0">
                <a:solidFill>
                  <a:schemeClr val="tx1"/>
                </a:solidFill>
                <a:effectLst/>
                <a:latin typeface="+mn-lt"/>
                <a:ea typeface="+mn-ea"/>
                <a:cs typeface="+mn-cs"/>
              </a:rPr>
              <a:t>Health facility status and needs </a:t>
            </a:r>
          </a:p>
          <a:p>
            <a:pPr lvl="0"/>
            <a:r>
              <a:rPr lang="en-US" sz="1200" b="1" kern="1200" dirty="0">
                <a:solidFill>
                  <a:schemeClr val="tx1"/>
                </a:solidFill>
                <a:effectLst/>
                <a:latin typeface="+mn-lt"/>
                <a:ea typeface="+mn-ea"/>
                <a:cs typeface="+mn-cs"/>
              </a:rPr>
              <a:t>Objective 3: </a:t>
            </a:r>
            <a:r>
              <a:rPr lang="en-US" sz="1200" kern="1200" dirty="0">
                <a:solidFill>
                  <a:schemeClr val="tx1"/>
                </a:solidFill>
                <a:effectLst/>
                <a:latin typeface="+mn-lt"/>
                <a:ea typeface="+mn-ea"/>
                <a:cs typeface="+mn-cs"/>
              </a:rPr>
              <a:t>Contributors to child stunting and malnutrition </a:t>
            </a:r>
          </a:p>
          <a:p>
            <a:pPr lvl="0"/>
            <a:r>
              <a:rPr lang="en-US" sz="1200" b="1" kern="1200" dirty="0">
                <a:solidFill>
                  <a:schemeClr val="tx1"/>
                </a:solidFill>
                <a:effectLst/>
                <a:latin typeface="+mn-lt"/>
                <a:ea typeface="+mn-ea"/>
                <a:cs typeface="+mn-cs"/>
              </a:rPr>
              <a:t>Objective 4: </a:t>
            </a:r>
            <a:r>
              <a:rPr lang="en-US" sz="1200" kern="1200" dirty="0">
                <a:solidFill>
                  <a:schemeClr val="tx1"/>
                </a:solidFill>
                <a:effectLst/>
                <a:latin typeface="+mn-lt"/>
                <a:ea typeface="+mn-ea"/>
                <a:cs typeface="+mn-cs"/>
              </a:rPr>
              <a:t>Why women are delaying care-seeking during OB emergencies </a:t>
            </a:r>
          </a:p>
          <a:p>
            <a:pPr lvl="0"/>
            <a:r>
              <a:rPr lang="en-US" sz="1200" b="1" kern="1200" dirty="0">
                <a:solidFill>
                  <a:schemeClr val="tx1"/>
                </a:solidFill>
                <a:effectLst/>
                <a:latin typeface="+mn-lt"/>
                <a:ea typeface="+mn-ea"/>
                <a:cs typeface="+mn-cs"/>
              </a:rPr>
              <a:t>Objective 5: </a:t>
            </a:r>
            <a:r>
              <a:rPr lang="en-US" sz="1200" kern="1200" dirty="0">
                <a:solidFill>
                  <a:schemeClr val="tx1"/>
                </a:solidFill>
                <a:effectLst/>
                <a:latin typeface="+mn-lt"/>
                <a:ea typeface="+mn-ea"/>
                <a:cs typeface="+mn-cs"/>
              </a:rPr>
              <a:t>Stakeholder roles and contribution to maternal and child well-being </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2</a:t>
            </a:fld>
            <a:endParaRPr lang="en-US"/>
          </a:p>
        </p:txBody>
      </p:sp>
    </p:spTree>
    <p:extLst>
      <p:ext uri="{BB962C8B-B14F-4D97-AF65-F5344CB8AC3E}">
        <p14:creationId xmlns:p14="http://schemas.microsoft.com/office/powerpoint/2010/main" val="387547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20</a:t>
            </a:fld>
            <a:endParaRPr lang="en-US"/>
          </a:p>
        </p:txBody>
      </p:sp>
    </p:spTree>
    <p:extLst>
      <p:ext uri="{BB962C8B-B14F-4D97-AF65-F5344CB8AC3E}">
        <p14:creationId xmlns:p14="http://schemas.microsoft.com/office/powerpoint/2010/main" val="30625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promoting health facility delivery and reducing mortality, reduction of malnutrition is also part of KIKOP’s objectives. </a:t>
            </a:r>
          </a:p>
          <a:p>
            <a:r>
              <a:rPr lang="en-US" dirty="0"/>
              <a:t>In light of this, we sought to understand what may be some of the factors that contribute to child malnutrition in </a:t>
            </a:r>
            <a:r>
              <a:rPr lang="en-US" dirty="0" err="1"/>
              <a:t>Nyagoto</a:t>
            </a:r>
            <a:r>
              <a:rPr lang="en-US" dirty="0"/>
              <a:t>. Some of the factors mentioned include:</a:t>
            </a:r>
          </a:p>
          <a:p>
            <a:pPr marL="171450" indent="-171450">
              <a:buFontTx/>
              <a:buChar char="-"/>
            </a:pPr>
            <a:r>
              <a:rPr lang="en-US" dirty="0"/>
              <a:t>Poverty – not able to purchase or farm food needed for optimal nutrition </a:t>
            </a:r>
          </a:p>
          <a:p>
            <a:pPr marL="171450" indent="-171450">
              <a:buFontTx/>
              <a:buChar char="-"/>
            </a:pPr>
            <a:r>
              <a:rPr lang="en-US" dirty="0"/>
              <a:t>Shame – You find that community members who have malnourished kids hide them instead of seeking help – or are too embarrassed to seek food assistance </a:t>
            </a:r>
          </a:p>
          <a:p>
            <a:pPr marL="171450" indent="-171450">
              <a:buFontTx/>
              <a:buChar char="-"/>
            </a:pPr>
            <a:r>
              <a:rPr lang="en-US" dirty="0"/>
              <a:t>Substance abuse – Limits parental focus on child nutrition – spend money to buy </a:t>
            </a:r>
            <a:r>
              <a:rPr lang="en-US" dirty="0" err="1"/>
              <a:t>busaa</a:t>
            </a:r>
            <a:r>
              <a:rPr lang="en-US" dirty="0"/>
              <a:t> instead of food for the children </a:t>
            </a:r>
          </a:p>
          <a:p>
            <a:pPr marL="171450" indent="-171450">
              <a:buFontTx/>
              <a:buChar char="-"/>
            </a:pPr>
            <a:r>
              <a:rPr lang="en-US" dirty="0"/>
              <a:t>Poor child spacing which was conveyed as husbands demanding sexual rights as well as poor family planning use – having too many children close together tasks </a:t>
            </a:r>
          </a:p>
        </p:txBody>
      </p:sp>
      <p:sp>
        <p:nvSpPr>
          <p:cNvPr id="4" name="Slide Number Placeholder 3"/>
          <p:cNvSpPr>
            <a:spLocks noGrp="1"/>
          </p:cNvSpPr>
          <p:nvPr>
            <p:ph type="sldNum" sz="quarter" idx="5"/>
          </p:nvPr>
        </p:nvSpPr>
        <p:spPr/>
        <p:txBody>
          <a:bodyPr/>
          <a:lstStyle/>
          <a:p>
            <a:fld id="{D099BB28-0011-47A2-A58C-F1436DD96B50}" type="slidenum">
              <a:rPr lang="en-US" smtClean="0"/>
              <a:t>21</a:t>
            </a:fld>
            <a:endParaRPr lang="en-US"/>
          </a:p>
        </p:txBody>
      </p:sp>
    </p:spTree>
    <p:extLst>
      <p:ext uri="{BB962C8B-B14F-4D97-AF65-F5344CB8AC3E}">
        <p14:creationId xmlns:p14="http://schemas.microsoft.com/office/powerpoint/2010/main" val="245657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22</a:t>
            </a:fld>
            <a:endParaRPr lang="en-US"/>
          </a:p>
        </p:txBody>
      </p:sp>
    </p:spTree>
    <p:extLst>
      <p:ext uri="{BB962C8B-B14F-4D97-AF65-F5344CB8AC3E}">
        <p14:creationId xmlns:p14="http://schemas.microsoft.com/office/powerpoint/2010/main" val="90810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24</a:t>
            </a:fld>
            <a:endParaRPr lang="en-US"/>
          </a:p>
        </p:txBody>
      </p:sp>
    </p:spTree>
    <p:extLst>
      <p:ext uri="{BB962C8B-B14F-4D97-AF65-F5344CB8AC3E}">
        <p14:creationId xmlns:p14="http://schemas.microsoft.com/office/powerpoint/2010/main" val="2115100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25</a:t>
            </a:fld>
            <a:endParaRPr lang="en-US"/>
          </a:p>
        </p:txBody>
      </p:sp>
    </p:spTree>
    <p:extLst>
      <p:ext uri="{BB962C8B-B14F-4D97-AF65-F5344CB8AC3E}">
        <p14:creationId xmlns:p14="http://schemas.microsoft.com/office/powerpoint/2010/main" val="4912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theme is desired KIKOP contributions which can be broken into three sections: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First is to promote collaboration between health facility staff, CHV’s, TBA’s, CHEW’s, and Clan Elders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Secondly to provide incentives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For mothers this would be items such as basins, diapers, sanitary towels, and mosquito nets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For CHV’s/CHEWs/Clan Elders/TBAs – gumboots, umbrellas, transport, soap, </a:t>
            </a:r>
            <a:r>
              <a:rPr lang="en-US" sz="1200" kern="1200" dirty="0" err="1">
                <a:solidFill>
                  <a:schemeClr val="tx1"/>
                </a:solidFill>
                <a:effectLst/>
                <a:latin typeface="+mn-lt"/>
                <a:ea typeface="+mn-ea"/>
                <a:cs typeface="+mn-cs"/>
              </a:rPr>
              <a:t>leso</a:t>
            </a:r>
            <a:r>
              <a:rPr lang="en-US" sz="1200" kern="1200" dirty="0">
                <a:solidFill>
                  <a:schemeClr val="tx1"/>
                </a:solidFill>
                <a:effectLst/>
                <a:latin typeface="+mn-lt"/>
                <a:ea typeface="+mn-ea"/>
                <a:cs typeface="+mn-cs"/>
              </a:rPr>
              <a:t>. </a:t>
            </a:r>
            <a:endParaRPr lang="en-US" dirty="0"/>
          </a:p>
          <a:p>
            <a:pPr marL="171450" indent="-171450">
              <a:buFontTx/>
              <a:buChar char="-"/>
            </a:pPr>
            <a:r>
              <a:rPr lang="en-US" dirty="0"/>
              <a:t>And the third desired contribution is Health facility capacity building</a:t>
            </a:r>
          </a:p>
          <a:p>
            <a:pPr marL="628650" lvl="1" indent="-171450">
              <a:buFontTx/>
              <a:buChar char="-"/>
            </a:pPr>
            <a:r>
              <a:rPr lang="en-US" sz="1200" kern="1200" dirty="0">
                <a:solidFill>
                  <a:schemeClr val="tx1"/>
                </a:solidFill>
                <a:effectLst/>
                <a:latin typeface="+mn-lt"/>
                <a:ea typeface="+mn-ea"/>
                <a:cs typeface="+mn-cs"/>
              </a:rPr>
              <a:t>Night staff </a:t>
            </a:r>
          </a:p>
          <a:p>
            <a:pPr marL="628650" lvl="1" indent="-171450">
              <a:buFontTx/>
              <a:buChar char="-"/>
            </a:pPr>
            <a:r>
              <a:rPr lang="en-US" sz="1200" kern="1200" dirty="0">
                <a:solidFill>
                  <a:schemeClr val="tx1"/>
                </a:solidFill>
                <a:effectLst/>
                <a:latin typeface="+mn-lt"/>
                <a:ea typeface="+mn-ea"/>
                <a:cs typeface="+mn-cs"/>
              </a:rPr>
              <a:t>Staff quarters </a:t>
            </a:r>
          </a:p>
          <a:p>
            <a:pPr marL="628650" lvl="1" indent="-171450">
              <a:buFontTx/>
              <a:buChar char="-"/>
            </a:pPr>
            <a:r>
              <a:rPr lang="en-US" sz="1200" kern="1200" dirty="0">
                <a:solidFill>
                  <a:schemeClr val="tx1"/>
                </a:solidFill>
                <a:effectLst/>
                <a:latin typeface="+mn-lt"/>
                <a:ea typeface="+mn-ea"/>
                <a:cs typeface="+mn-cs"/>
              </a:rPr>
              <a:t>Maternity wing/supplies /equipment</a:t>
            </a:r>
          </a:p>
          <a:p>
            <a:pPr marL="628650" lvl="1" indent="-171450">
              <a:buFontTx/>
              <a:buChar char="-"/>
            </a:pPr>
            <a:r>
              <a:rPr lang="en-US" sz="1200" kern="1200" dirty="0">
                <a:solidFill>
                  <a:schemeClr val="tx1"/>
                </a:solidFill>
                <a:effectLst/>
                <a:latin typeface="+mn-lt"/>
                <a:ea typeface="+mn-ea"/>
                <a:cs typeface="+mn-cs"/>
              </a:rPr>
              <a:t>Ambulance services </a:t>
            </a:r>
          </a:p>
          <a:p>
            <a:pPr marL="628650" lvl="1" indent="-171450">
              <a:buFontTx/>
              <a:buChar char="-"/>
            </a:pPr>
            <a:r>
              <a:rPr lang="en-US" sz="1200" kern="1200" dirty="0">
                <a:solidFill>
                  <a:schemeClr val="tx1"/>
                </a:solidFill>
                <a:effectLst/>
                <a:latin typeface="+mn-lt"/>
                <a:ea typeface="+mn-ea"/>
                <a:cs typeface="+mn-cs"/>
              </a:rPr>
              <a:t>Assist with ANC/HIV/TB defaulter tracing and follow-up</a:t>
            </a:r>
          </a:p>
          <a:p>
            <a:pPr marL="628650" lvl="1" indent="-171450">
              <a:buFontTx/>
              <a:buChar char="-"/>
            </a:pPr>
            <a:r>
              <a:rPr lang="en-US" sz="1200" kern="1200" dirty="0">
                <a:solidFill>
                  <a:schemeClr val="tx1"/>
                </a:solidFill>
                <a:effectLst/>
                <a:latin typeface="+mn-lt"/>
                <a:ea typeface="+mn-ea"/>
                <a:cs typeface="+mn-cs"/>
              </a:rPr>
              <a:t>Health seminars </a:t>
            </a:r>
          </a:p>
          <a:p>
            <a:pPr marL="628650" lvl="1" indent="-171450">
              <a:buFontTx/>
              <a:buChar char="-"/>
            </a:pPr>
            <a:r>
              <a:rPr lang="en-US" sz="1200" kern="1200" dirty="0">
                <a:solidFill>
                  <a:schemeClr val="tx1"/>
                </a:solidFill>
                <a:effectLst/>
                <a:latin typeface="+mn-lt"/>
                <a:ea typeface="+mn-ea"/>
                <a:cs typeface="+mn-cs"/>
              </a:rPr>
              <a:t>Promote patient privacy  </a:t>
            </a:r>
          </a:p>
          <a:p>
            <a:pPr marL="628650" lvl="1" indent="-171450">
              <a:buFontTx/>
              <a:buChar char="-"/>
            </a:pPr>
            <a:r>
              <a:rPr lang="en-US" sz="1200" kern="1200" dirty="0">
                <a:solidFill>
                  <a:schemeClr val="tx1"/>
                </a:solidFill>
                <a:effectLst/>
                <a:latin typeface="+mn-lt"/>
                <a:ea typeface="+mn-ea"/>
                <a:cs typeface="+mn-cs"/>
              </a:rPr>
              <a:t>Mobile clinics </a:t>
            </a:r>
            <a:r>
              <a:rPr lang="en-US" dirty="0"/>
              <a:t> </a:t>
            </a:r>
          </a:p>
        </p:txBody>
      </p:sp>
      <p:sp>
        <p:nvSpPr>
          <p:cNvPr id="4" name="Slide Number Placeholder 3"/>
          <p:cNvSpPr>
            <a:spLocks noGrp="1"/>
          </p:cNvSpPr>
          <p:nvPr>
            <p:ph type="sldNum" sz="quarter" idx="5"/>
          </p:nvPr>
        </p:nvSpPr>
        <p:spPr/>
        <p:txBody>
          <a:bodyPr/>
          <a:lstStyle/>
          <a:p>
            <a:fld id="{D099BB28-0011-47A2-A58C-F1436DD96B50}" type="slidenum">
              <a:rPr lang="en-US" smtClean="0"/>
              <a:t>26</a:t>
            </a:fld>
            <a:endParaRPr lang="en-US"/>
          </a:p>
        </p:txBody>
      </p:sp>
    </p:spTree>
    <p:extLst>
      <p:ext uri="{BB962C8B-B14F-4D97-AF65-F5344CB8AC3E}">
        <p14:creationId xmlns:p14="http://schemas.microsoft.com/office/powerpoint/2010/main" val="727542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interventions that can be used to address the previous five themes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Increase access to quality, respectful maternal/newborn services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will be done through strengthening existing health facility capacity through the creation of a 24-hr service community birthing center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Improve attention to obstetric emergencies and increased provision of essential newborn care with the goal of reducing maternal and neonatal mortality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will be done through educating health providers and mothers on what OB emergencies are, how to identify them, and how to address them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Education of mothers occurs through the Care Group approach that has been implemented in </a:t>
            </a:r>
            <a:r>
              <a:rPr lang="en-US" sz="1200" kern="1200" dirty="0" err="1">
                <a:solidFill>
                  <a:schemeClr val="tx1"/>
                </a:solidFill>
                <a:effectLst/>
                <a:latin typeface="+mn-lt"/>
                <a:ea typeface="+mn-ea"/>
                <a:cs typeface="+mn-cs"/>
              </a:rPr>
              <a:t>Matongo</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Iranda</a:t>
            </a:r>
            <a:r>
              <a:rPr lang="en-US" sz="1200" kern="1200" dirty="0">
                <a:solidFill>
                  <a:schemeClr val="tx1"/>
                </a:solidFill>
                <a:effectLst/>
                <a:latin typeface="+mn-lt"/>
                <a:ea typeface="+mn-ea"/>
                <a:cs typeface="+mn-cs"/>
              </a:rPr>
              <a:t> with great success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Reduce stunting in under-two children – which will also be done through educating of mothers in Care Groups and encouraging them to bring their children to clinic for growth monitoring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Promote responsible and safe reproductive health behaviors among adolescents ages 10-19</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is especially important because teen mothers experience complications during pregnancy and birth that increase their risk for mortality. Educating teens on sexual and reproductive health contributes to a reduction in teens dropping out of school due to teenage pregnancy – which by default leads to a decrease in fetal/maternal complications and mortality of girls under the age of 20.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KIKOP aims to create an adolescent sexual reproductive health program, adapted to the rural context, that will increase decision making power among teens; empowering them to choose safe reproductive health behaviors including use of facility reproductive health services.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 believe that this is possible if we can all partner together – with the goal being to improve maternal and child health in </a:t>
            </a:r>
            <a:r>
              <a:rPr lang="en-US" sz="1200" kern="1200" dirty="0" err="1">
                <a:solidFill>
                  <a:schemeClr val="tx1"/>
                </a:solidFill>
                <a:effectLst/>
                <a:latin typeface="+mn-lt"/>
                <a:ea typeface="+mn-ea"/>
                <a:cs typeface="+mn-cs"/>
              </a:rPr>
              <a:t>Nyagoto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099BB28-0011-47A2-A58C-F1436DD96B50}" type="slidenum">
              <a:rPr lang="en-US" smtClean="0"/>
              <a:t>27</a:t>
            </a:fld>
            <a:endParaRPr lang="en-US"/>
          </a:p>
        </p:txBody>
      </p:sp>
    </p:spTree>
    <p:extLst>
      <p:ext uri="{BB962C8B-B14F-4D97-AF65-F5344CB8AC3E}">
        <p14:creationId xmlns:p14="http://schemas.microsoft.com/office/powerpoint/2010/main" val="423951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Interviews held in September 2019 were used as the means for data collection after obtaining permission from the MOH officials, area Chiefs and area Public Health Officer. </a:t>
            </a:r>
          </a:p>
          <a:p>
            <a:r>
              <a:rPr lang="en-US" dirty="0"/>
              <a:t>We held the interviews at </a:t>
            </a:r>
            <a:r>
              <a:rPr lang="en-US" dirty="0" err="1"/>
              <a:t>Nyagoto</a:t>
            </a:r>
            <a:r>
              <a:rPr lang="en-US" dirty="0"/>
              <a:t> Health Facility grounds over a period of two days. Key informants were </a:t>
            </a:r>
          </a:p>
          <a:p>
            <a:pPr marL="171450" indent="-171450">
              <a:buFontTx/>
              <a:buChar char="-"/>
            </a:pPr>
            <a:r>
              <a:rPr lang="en-US" dirty="0"/>
              <a:t>Community Health Volunteers (CHV’s) – 2 focus groups (15 &amp; 19)</a:t>
            </a:r>
          </a:p>
          <a:p>
            <a:pPr marL="171450" indent="-171450">
              <a:buFontTx/>
              <a:buChar char="-"/>
            </a:pPr>
            <a:r>
              <a:rPr lang="en-US" dirty="0"/>
              <a:t>Clan Elders – 2 focus groups (26 &amp; 32)</a:t>
            </a:r>
          </a:p>
          <a:p>
            <a:pPr marL="171450" indent="-171450">
              <a:buFontTx/>
              <a:buChar char="-"/>
            </a:pPr>
            <a:r>
              <a:rPr lang="en-US" dirty="0"/>
              <a:t>Community Health Extension Workers (CHEW’s)  (2)</a:t>
            </a:r>
          </a:p>
          <a:p>
            <a:pPr marL="171450" indent="-171450">
              <a:buFontTx/>
              <a:buChar char="-"/>
            </a:pPr>
            <a:r>
              <a:rPr lang="en-US" dirty="0"/>
              <a:t>Mothers who Delivered at Home (11)</a:t>
            </a:r>
          </a:p>
          <a:p>
            <a:pPr marL="171450" indent="-171450">
              <a:buFontTx/>
              <a:buChar char="-"/>
            </a:pPr>
            <a:r>
              <a:rPr lang="en-US" dirty="0"/>
              <a:t>Mothers who Delivered at the Health Facility (6)</a:t>
            </a:r>
          </a:p>
          <a:p>
            <a:pPr marL="171450" indent="-171450">
              <a:buFontTx/>
              <a:buChar char="-"/>
            </a:pPr>
            <a:r>
              <a:rPr lang="en-US" dirty="0"/>
              <a:t>Traditional Birth Attendants (TBA’s) (9)</a:t>
            </a:r>
          </a:p>
          <a:p>
            <a:pPr marL="171450" indent="-171450">
              <a:buFontTx/>
              <a:buChar char="-"/>
            </a:pPr>
            <a:r>
              <a:rPr lang="en-US" dirty="0" err="1"/>
              <a:t>Nyagoto</a:t>
            </a:r>
            <a:r>
              <a:rPr lang="en-US" dirty="0"/>
              <a:t> Health Facility Staff (3)</a:t>
            </a:r>
          </a:p>
          <a:p>
            <a:endParaRPr lang="en-US" dirty="0"/>
          </a:p>
          <a:p>
            <a:endParaRPr lang="en-US" dirty="0"/>
          </a:p>
          <a:p>
            <a:r>
              <a:rPr lang="en-US" dirty="0"/>
              <a:t>The focus groups were conducted in the preferred language of the participants, then all transcribed into English and findings organized into 5 themes</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3</a:t>
            </a:fld>
            <a:endParaRPr lang="en-US"/>
          </a:p>
        </p:txBody>
      </p:sp>
    </p:spTree>
    <p:extLst>
      <p:ext uri="{BB962C8B-B14F-4D97-AF65-F5344CB8AC3E}">
        <p14:creationId xmlns:p14="http://schemas.microsoft.com/office/powerpoint/2010/main" val="147528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theme is reasons for home delivery/barriers to health facility delivery which include </a:t>
            </a:r>
          </a:p>
          <a:p>
            <a:pPr marL="171450" indent="-171450">
              <a:buFont typeface="Arial" panose="020B0604020202020204" pitchFamily="34" charset="0"/>
              <a:buChar char="•"/>
            </a:pPr>
            <a:r>
              <a:rPr lang="en-US" dirty="0"/>
              <a:t>Social factors such as </a:t>
            </a:r>
          </a:p>
          <a:p>
            <a:pPr marL="628650" lvl="1" indent="-171450">
              <a:buFont typeface="Arial" panose="020B0604020202020204" pitchFamily="34" charset="0"/>
              <a:buChar char="•"/>
            </a:pPr>
            <a:r>
              <a:rPr lang="en-US" dirty="0"/>
              <a:t>Poverty – no money to get to facility/pay bills/buy needed supplies </a:t>
            </a:r>
            <a:r>
              <a:rPr lang="en-US" dirty="0" err="1"/>
              <a:t>i.e</a:t>
            </a:r>
            <a:r>
              <a:rPr lang="en-US" dirty="0"/>
              <a:t> baby clothes </a:t>
            </a:r>
            <a:r>
              <a:rPr lang="en-US" dirty="0" err="1"/>
              <a:t>etc</a:t>
            </a:r>
            <a:r>
              <a:rPr lang="en-US" dirty="0"/>
              <a:t> </a:t>
            </a:r>
          </a:p>
          <a:p>
            <a:pPr marL="628650" lvl="1" indent="-171450">
              <a:buFont typeface="Arial" panose="020B0604020202020204" pitchFamily="34" charset="0"/>
              <a:buChar char="•"/>
            </a:pPr>
            <a:r>
              <a:rPr lang="en-US" dirty="0"/>
              <a:t>Poor education – doesn’t know EDD, lack of a birth plan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 - haven’t attended antenatal clinic, poor hygiene, close pregnancies, teen pregnancy, unknown HIV status, history of FGM, same gender delivery (partner will not allow mom to leave to go to the clinic)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Mistreatment by healthcare providers </a:t>
            </a:r>
          </a:p>
          <a:p>
            <a:pPr marL="628650" lvl="1" indent="-171450">
              <a:buFont typeface="Arial" panose="020B0604020202020204" pitchFamily="34" charset="0"/>
              <a:buChar char="•"/>
            </a:pPr>
            <a:r>
              <a:rPr lang="en-US" dirty="0"/>
              <a:t>Lack of privacy – CHV/Providers gossiping </a:t>
            </a:r>
          </a:p>
          <a:p>
            <a:pPr marL="628650" lvl="1"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4</a:t>
            </a:fld>
            <a:endParaRPr lang="en-US"/>
          </a:p>
        </p:txBody>
      </p:sp>
    </p:spTree>
    <p:extLst>
      <p:ext uri="{BB962C8B-B14F-4D97-AF65-F5344CB8AC3E}">
        <p14:creationId xmlns:p14="http://schemas.microsoft.com/office/powerpoint/2010/main" val="168829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MAKE PRESENTATION MORE INTERACTIVE – REQUEST AN AUDIENCE MEMBER TO READ THE QUOTE</a:t>
            </a:r>
          </a:p>
          <a:p>
            <a:pPr marL="0" indent="0">
              <a:buFont typeface="Arial" panose="020B0604020202020204" pitchFamily="34" charset="0"/>
              <a:buNone/>
            </a:pPr>
            <a:endParaRPr lang="en-US" dirty="0"/>
          </a:p>
          <a:p>
            <a:r>
              <a:rPr lang="en-US" dirty="0"/>
              <a:t>The barriers to health facility delivery cited include: </a:t>
            </a:r>
          </a:p>
          <a:p>
            <a:pPr marL="171450" indent="-171450">
              <a:buFont typeface="Arial" panose="020B0604020202020204" pitchFamily="34" charset="0"/>
              <a:buChar char="•"/>
            </a:pPr>
            <a:r>
              <a:rPr lang="en-US" dirty="0"/>
              <a:t>Social factors such as </a:t>
            </a:r>
          </a:p>
          <a:p>
            <a:pPr marL="628650" lvl="1" indent="-171450">
              <a:buFont typeface="Arial" panose="020B0604020202020204" pitchFamily="34" charset="0"/>
              <a:buChar char="•"/>
            </a:pPr>
            <a:r>
              <a:rPr lang="en-US" dirty="0"/>
              <a:t>Poverty – no money to get to facility/pay bills/buy needed supplies </a:t>
            </a:r>
            <a:r>
              <a:rPr lang="en-US" dirty="0" err="1"/>
              <a:t>i.e</a:t>
            </a:r>
            <a:r>
              <a:rPr lang="en-US" dirty="0"/>
              <a:t> baby clothes </a:t>
            </a:r>
            <a:r>
              <a:rPr lang="en-US" dirty="0" err="1"/>
              <a:t>etc</a:t>
            </a:r>
            <a:r>
              <a:rPr lang="en-US" dirty="0"/>
              <a:t> </a:t>
            </a:r>
          </a:p>
          <a:p>
            <a:pPr marL="628650" lvl="1" indent="-171450">
              <a:buFont typeface="Arial" panose="020B0604020202020204" pitchFamily="34" charset="0"/>
              <a:buChar char="•"/>
            </a:pPr>
            <a:r>
              <a:rPr lang="en-US" dirty="0"/>
              <a:t>Poor education – doesn’t know EDD, lack of a birth plan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 - haven’t attended antenatal clinic, poor hygiene, close pregnancies, teen pregnancy, unknown HIV status, history of FGM, same gender delivery (partner will not allow mom to leave to go to the clinic)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Mistreatment by healthcare providers </a:t>
            </a:r>
          </a:p>
          <a:p>
            <a:pPr marL="628650" lvl="1" indent="-171450">
              <a:buFont typeface="Arial" panose="020B0604020202020204" pitchFamily="34" charset="0"/>
              <a:buChar char="•"/>
            </a:pPr>
            <a:r>
              <a:rPr lang="en-US" dirty="0"/>
              <a:t>Lack of privacy – CHV/Providers gossiping </a:t>
            </a:r>
          </a:p>
          <a:p>
            <a:pPr marL="628650" lvl="1"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5</a:t>
            </a:fld>
            <a:endParaRPr lang="en-US"/>
          </a:p>
        </p:txBody>
      </p:sp>
    </p:spTree>
    <p:extLst>
      <p:ext uri="{BB962C8B-B14F-4D97-AF65-F5344CB8AC3E}">
        <p14:creationId xmlns:p14="http://schemas.microsoft.com/office/powerpoint/2010/main" val="1001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endParaRPr lang="en-US" dirty="0"/>
          </a:p>
          <a:p>
            <a:r>
              <a:rPr lang="en-US" dirty="0"/>
              <a:t>The barriers to health facility delivery cited include: </a:t>
            </a:r>
          </a:p>
          <a:p>
            <a:pPr marL="171450" indent="-171450">
              <a:buFont typeface="Arial" panose="020B0604020202020204" pitchFamily="34" charset="0"/>
              <a:buChar char="•"/>
            </a:pPr>
            <a:r>
              <a:rPr lang="en-US" dirty="0"/>
              <a:t>Social factors such as </a:t>
            </a:r>
          </a:p>
          <a:p>
            <a:pPr marL="628650" lvl="1" indent="-171450">
              <a:buFont typeface="Arial" panose="020B0604020202020204" pitchFamily="34" charset="0"/>
              <a:buChar char="•"/>
            </a:pPr>
            <a:r>
              <a:rPr lang="en-US" dirty="0"/>
              <a:t>Poverty – no money to get to facility/pay bills/buy needed supplies </a:t>
            </a:r>
            <a:r>
              <a:rPr lang="en-US" dirty="0" err="1"/>
              <a:t>i.e</a:t>
            </a:r>
            <a:r>
              <a:rPr lang="en-US" dirty="0"/>
              <a:t> baby clothes </a:t>
            </a:r>
            <a:r>
              <a:rPr lang="en-US" dirty="0" err="1"/>
              <a:t>etc</a:t>
            </a:r>
            <a:r>
              <a:rPr lang="en-US" dirty="0"/>
              <a:t> </a:t>
            </a:r>
          </a:p>
          <a:p>
            <a:pPr marL="628650" lvl="1" indent="-171450">
              <a:buFont typeface="Arial" panose="020B0604020202020204" pitchFamily="34" charset="0"/>
              <a:buChar char="•"/>
            </a:pPr>
            <a:r>
              <a:rPr lang="en-US" dirty="0"/>
              <a:t>Poor education – doesn’t know EDD, lack of a birth plan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 - haven’t attended antenatal clinic, poor hygiene, close pregnancies, teen pregnancy, unknown HIV status, history of FGM, same gender delivery (partner will not allow mom to leave to go to the clinic)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Mistreatment by healthcare providers </a:t>
            </a:r>
          </a:p>
          <a:p>
            <a:pPr marL="628650" lvl="1" indent="-171450">
              <a:buFont typeface="Arial" panose="020B0604020202020204" pitchFamily="34" charset="0"/>
              <a:buChar char="•"/>
            </a:pPr>
            <a:r>
              <a:rPr lang="en-US" dirty="0"/>
              <a:t>Lack of privacy – CHV/Providers gossiping </a:t>
            </a:r>
          </a:p>
          <a:p>
            <a:pPr marL="628650" lvl="1"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6</a:t>
            </a:fld>
            <a:endParaRPr lang="en-US"/>
          </a:p>
        </p:txBody>
      </p:sp>
    </p:spTree>
    <p:extLst>
      <p:ext uri="{BB962C8B-B14F-4D97-AF65-F5344CB8AC3E}">
        <p14:creationId xmlns:p14="http://schemas.microsoft.com/office/powerpoint/2010/main" val="200264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Secondary to poverty is the area’s environmental landscape which makes it challenging for women to seek timely maternal care. Participants cited bad roads, hilly terrain and living far from the facility as causes for home delivery</a:t>
            </a:r>
            <a:r>
              <a:rPr lang="en-US" sz="1200" b="1" kern="1200" dirty="0">
                <a:solidFill>
                  <a:schemeClr val="tx1"/>
                </a:solidFill>
                <a:effectLst/>
                <a:latin typeface="+mn-lt"/>
                <a:ea typeface="+mn-ea"/>
                <a:cs typeface="+mn-cs"/>
              </a:rPr>
              <a:t>; even when they would’ve preferred to deliver in a facility</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7</a:t>
            </a:fld>
            <a:endParaRPr lang="en-US"/>
          </a:p>
        </p:txBody>
      </p:sp>
    </p:spTree>
    <p:extLst>
      <p:ext uri="{BB962C8B-B14F-4D97-AF65-F5344CB8AC3E}">
        <p14:creationId xmlns:p14="http://schemas.microsoft.com/office/powerpoint/2010/main" val="369681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PRESENTATION MORE INTERACTIVE – REQUEST AN AUDIENCE MEMBER TO READ THE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Secondary to poverty is the area’s environmental landscape which makes it challenging for women to seek timely maternal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cited bad roads, hilly terrain and living far from the facility as causes for home delivery; even when they would’ve preferred to deliver in a facility. </a:t>
            </a:r>
          </a:p>
          <a:p>
            <a:endParaRPr lang="en-US" dirty="0"/>
          </a:p>
        </p:txBody>
      </p:sp>
      <p:sp>
        <p:nvSpPr>
          <p:cNvPr id="4" name="Slide Number Placeholder 3"/>
          <p:cNvSpPr>
            <a:spLocks noGrp="1"/>
          </p:cNvSpPr>
          <p:nvPr>
            <p:ph type="sldNum" sz="quarter" idx="5"/>
          </p:nvPr>
        </p:nvSpPr>
        <p:spPr/>
        <p:txBody>
          <a:bodyPr/>
          <a:lstStyle/>
          <a:p>
            <a:fld id="{D099BB28-0011-47A2-A58C-F1436DD96B50}" type="slidenum">
              <a:rPr lang="en-US" smtClean="0"/>
              <a:t>8</a:t>
            </a:fld>
            <a:endParaRPr lang="en-US"/>
          </a:p>
        </p:txBody>
      </p:sp>
    </p:spTree>
    <p:extLst>
      <p:ext uri="{BB962C8B-B14F-4D97-AF65-F5344CB8AC3E}">
        <p14:creationId xmlns:p14="http://schemas.microsoft.com/office/powerpoint/2010/main" val="293735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poverty and environmental terrain, participants also cited the health facility’s sub-par conditions as a deterrent to facility 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includes: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Lack of maternity wings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 providers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Overcharging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Male provider – some  moms prefer a female provider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Frequent vaginal exams </a:t>
            </a:r>
          </a:p>
        </p:txBody>
      </p:sp>
      <p:sp>
        <p:nvSpPr>
          <p:cNvPr id="4" name="Slide Number Placeholder 3"/>
          <p:cNvSpPr>
            <a:spLocks noGrp="1"/>
          </p:cNvSpPr>
          <p:nvPr>
            <p:ph type="sldNum" sz="quarter" idx="5"/>
          </p:nvPr>
        </p:nvSpPr>
        <p:spPr/>
        <p:txBody>
          <a:bodyPr/>
          <a:lstStyle/>
          <a:p>
            <a:fld id="{D099BB28-0011-47A2-A58C-F1436DD96B50}" type="slidenum">
              <a:rPr lang="en-US" smtClean="0"/>
              <a:t>9</a:t>
            </a:fld>
            <a:endParaRPr lang="en-US"/>
          </a:p>
        </p:txBody>
      </p:sp>
    </p:spTree>
    <p:extLst>
      <p:ext uri="{BB962C8B-B14F-4D97-AF65-F5344CB8AC3E}">
        <p14:creationId xmlns:p14="http://schemas.microsoft.com/office/powerpoint/2010/main" val="115995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699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147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8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16609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707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092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1249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239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26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128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8539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998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811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1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336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7307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253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1/20/2020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69248261"/>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688" r:id="rId5"/>
    <p:sldLayoutId id="2147483689" r:id="rId6"/>
    <p:sldLayoutId id="2147483690" r:id="rId7"/>
    <p:sldLayoutId id="2147483691" r:id="rId8"/>
    <p:sldLayoutId id="2147483692" r:id="rId9"/>
    <p:sldLayoutId id="2147483693" r:id="rId10"/>
    <p:sldLayoutId id="2147483694" r:id="rId11"/>
    <p:sldLayoutId id="2147483700" r:id="rId12"/>
    <p:sldLayoutId id="2147483695" r:id="rId13"/>
    <p:sldLayoutId id="2147483696" r:id="rId14"/>
    <p:sldLayoutId id="2147483697" r:id="rId15"/>
    <p:sldLayoutId id="2147483698" r:id="rId16"/>
    <p:sldLayoutId id="2147483699"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39E8-4F2D-46C2-BBD8-C2BC87A04196}"/>
              </a:ext>
            </a:extLst>
          </p:cNvPr>
          <p:cNvSpPr>
            <a:spLocks noGrp="1"/>
          </p:cNvSpPr>
          <p:nvPr>
            <p:ph type="ctrTitle"/>
          </p:nvPr>
        </p:nvSpPr>
        <p:spPr>
          <a:xfrm>
            <a:off x="1075455" y="3923930"/>
            <a:ext cx="10030510" cy="1242625"/>
          </a:xfrm>
        </p:spPr>
        <p:txBody>
          <a:bodyPr>
            <a:normAutofit/>
          </a:bodyPr>
          <a:lstStyle/>
          <a:p>
            <a:r>
              <a:rPr lang="en-US" sz="5000" dirty="0" err="1"/>
              <a:t>Nyagoto</a:t>
            </a:r>
            <a:r>
              <a:rPr lang="en-US" sz="5000" dirty="0"/>
              <a:t> Formative Research Report </a:t>
            </a:r>
          </a:p>
        </p:txBody>
      </p:sp>
      <p:sp>
        <p:nvSpPr>
          <p:cNvPr id="3" name="Subtitle 2">
            <a:extLst>
              <a:ext uri="{FF2B5EF4-FFF2-40B4-BE49-F238E27FC236}">
                <a16:creationId xmlns:a16="http://schemas.microsoft.com/office/drawing/2014/main" id="{41947388-EC7C-47D4-B32F-5A1C634F1246}"/>
              </a:ext>
            </a:extLst>
          </p:cNvPr>
          <p:cNvSpPr>
            <a:spLocks noGrp="1"/>
          </p:cNvSpPr>
          <p:nvPr>
            <p:ph type="subTitle" idx="1"/>
          </p:nvPr>
        </p:nvSpPr>
        <p:spPr>
          <a:xfrm>
            <a:off x="1370693" y="5211192"/>
            <a:ext cx="9440034" cy="627446"/>
          </a:xfrm>
        </p:spPr>
        <p:txBody>
          <a:bodyPr>
            <a:normAutofit fontScale="77500" lnSpcReduction="20000"/>
          </a:bodyPr>
          <a:lstStyle/>
          <a:p>
            <a:r>
              <a:rPr lang="en-US" dirty="0"/>
              <a:t>Annah Okari RN, BSN - KIKOP Program Fellow</a:t>
            </a:r>
          </a:p>
          <a:p>
            <a:r>
              <a:rPr lang="en-US" dirty="0"/>
              <a:t>January 2020</a:t>
            </a:r>
          </a:p>
        </p:txBody>
      </p:sp>
      <p:sp>
        <p:nvSpPr>
          <p:cNvPr id="25" name="Rectangle 24">
            <a:extLst>
              <a:ext uri="{FF2B5EF4-FFF2-40B4-BE49-F238E27FC236}">
                <a16:creationId xmlns:a16="http://schemas.microsoft.com/office/drawing/2014/main" id="{41A156E7-2308-44C1-AFC5-BDC68FEF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410" y="839992"/>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FC31B8-6A8A-4D37-B5C9-26F38FA19319}"/>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140768" y="1409938"/>
            <a:ext cx="2719685" cy="1603307"/>
          </a:xfrm>
          <a:prstGeom prst="rect">
            <a:avLst/>
          </a:prstGeom>
          <a:noFill/>
        </p:spPr>
      </p:pic>
      <p:sp>
        <p:nvSpPr>
          <p:cNvPr id="27" name="Rectangle 26">
            <a:extLst>
              <a:ext uri="{FF2B5EF4-FFF2-40B4-BE49-F238E27FC236}">
                <a16:creationId xmlns:a16="http://schemas.microsoft.com/office/drawing/2014/main" id="{B0037EE4-F862-416C-B03E-64B097F1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837" y="839992"/>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DFA042-869A-4991-B082-11CC89ADE6EA}"/>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5016481" y="1079036"/>
            <a:ext cx="2265112" cy="2265112"/>
          </a:xfrm>
          <a:prstGeom prst="rect">
            <a:avLst/>
          </a:prstGeom>
          <a:noFill/>
        </p:spPr>
      </p:pic>
      <p:sp>
        <p:nvSpPr>
          <p:cNvPr id="29" name="Rectangle 28">
            <a:extLst>
              <a:ext uri="{FF2B5EF4-FFF2-40B4-BE49-F238E27FC236}">
                <a16:creationId xmlns:a16="http://schemas.microsoft.com/office/drawing/2014/main" id="{AB3D19C7-11BA-4EB2-BF56-6C1C300DA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7264" y="826094"/>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901B68-1847-4ECC-9768-7AC32CAD35C2}"/>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445658" y="1323527"/>
            <a:ext cx="2703613" cy="1748333"/>
          </a:xfrm>
          <a:prstGeom prst="rect">
            <a:avLst/>
          </a:prstGeom>
          <a:noFill/>
        </p:spPr>
      </p:pic>
    </p:spTree>
    <p:extLst>
      <p:ext uri="{BB962C8B-B14F-4D97-AF65-F5344CB8AC3E}">
        <p14:creationId xmlns:p14="http://schemas.microsoft.com/office/powerpoint/2010/main" val="368622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4EEE-CF7F-435D-BD8B-6A629C146545}"/>
              </a:ext>
            </a:extLst>
          </p:cNvPr>
          <p:cNvSpPr>
            <a:spLocks noGrp="1"/>
          </p:cNvSpPr>
          <p:nvPr>
            <p:ph type="title"/>
          </p:nvPr>
        </p:nvSpPr>
        <p:spPr/>
        <p:txBody>
          <a:bodyPr/>
          <a:lstStyle/>
          <a:p>
            <a:r>
              <a:rPr lang="en-US" dirty="0"/>
              <a:t>Theme 1: Reasons for Home Delivery</a:t>
            </a:r>
          </a:p>
        </p:txBody>
      </p:sp>
      <p:sp>
        <p:nvSpPr>
          <p:cNvPr id="4" name="TextBox 3">
            <a:extLst>
              <a:ext uri="{FF2B5EF4-FFF2-40B4-BE49-F238E27FC236}">
                <a16:creationId xmlns:a16="http://schemas.microsoft.com/office/drawing/2014/main" id="{3AF70B2F-2DA0-460D-9743-C431EE7724A0}"/>
              </a:ext>
            </a:extLst>
          </p:cNvPr>
          <p:cNvSpPr txBox="1"/>
          <p:nvPr/>
        </p:nvSpPr>
        <p:spPr>
          <a:xfrm>
            <a:off x="388674" y="1866900"/>
            <a:ext cx="11404003" cy="3323987"/>
          </a:xfrm>
          <a:prstGeom prst="rect">
            <a:avLst/>
          </a:prstGeom>
          <a:noFill/>
        </p:spPr>
        <p:txBody>
          <a:bodyPr wrap="square" rtlCol="0">
            <a:spAutoFit/>
          </a:bodyPr>
          <a:lstStyle/>
          <a:p>
            <a:r>
              <a:rPr lang="en-US" sz="3000" i="1" dirty="0"/>
              <a:t>“If it is possible, we would ask to get a doctor who stays over at the facility at night since there are a lot of people who get sick at night and even most pregnant mothers usually give birth at night but do not find somebody to attend to them. </a:t>
            </a:r>
            <a:r>
              <a:rPr lang="en-US" sz="3000" i="1" dirty="0">
                <a:solidFill>
                  <a:schemeClr val="accent5"/>
                </a:solidFill>
              </a:rPr>
              <a:t>So, what we can ask is for somewhere the doctors can stay so that they can be accessible even at night</a:t>
            </a:r>
            <a:r>
              <a:rPr lang="en-US" sz="3000" i="1" dirty="0"/>
              <a:t>. </a:t>
            </a:r>
          </a:p>
          <a:p>
            <a:endParaRPr lang="en-US" sz="3000" i="1" dirty="0"/>
          </a:p>
          <a:p>
            <a:r>
              <a:rPr lang="en-US" sz="3000" i="1" dirty="0"/>
              <a:t>- </a:t>
            </a:r>
            <a:r>
              <a:rPr lang="en-US" sz="2200" dirty="0"/>
              <a:t>CHEW</a:t>
            </a:r>
          </a:p>
        </p:txBody>
      </p:sp>
    </p:spTree>
    <p:extLst>
      <p:ext uri="{BB962C8B-B14F-4D97-AF65-F5344CB8AC3E}">
        <p14:creationId xmlns:p14="http://schemas.microsoft.com/office/powerpoint/2010/main" val="195803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4EEE-CF7F-435D-BD8B-6A629C146545}"/>
              </a:ext>
            </a:extLst>
          </p:cNvPr>
          <p:cNvSpPr>
            <a:spLocks noGrp="1"/>
          </p:cNvSpPr>
          <p:nvPr>
            <p:ph type="title"/>
          </p:nvPr>
        </p:nvSpPr>
        <p:spPr/>
        <p:txBody>
          <a:bodyPr/>
          <a:lstStyle/>
          <a:p>
            <a:r>
              <a:rPr lang="en-US" dirty="0"/>
              <a:t>Theme 1: Reasons for Home Delivery</a:t>
            </a:r>
          </a:p>
        </p:txBody>
      </p:sp>
      <p:sp>
        <p:nvSpPr>
          <p:cNvPr id="4" name="TextBox 3">
            <a:extLst>
              <a:ext uri="{FF2B5EF4-FFF2-40B4-BE49-F238E27FC236}">
                <a16:creationId xmlns:a16="http://schemas.microsoft.com/office/drawing/2014/main" id="{3AF70B2F-2DA0-460D-9743-C431EE7724A0}"/>
              </a:ext>
            </a:extLst>
          </p:cNvPr>
          <p:cNvSpPr txBox="1"/>
          <p:nvPr/>
        </p:nvSpPr>
        <p:spPr>
          <a:xfrm>
            <a:off x="388674" y="1866900"/>
            <a:ext cx="11404003" cy="4708981"/>
          </a:xfrm>
          <a:prstGeom prst="rect">
            <a:avLst/>
          </a:prstGeom>
          <a:noFill/>
        </p:spPr>
        <p:txBody>
          <a:bodyPr wrap="square" rtlCol="0">
            <a:spAutoFit/>
          </a:bodyPr>
          <a:lstStyle/>
          <a:p>
            <a:r>
              <a:rPr lang="en-US" sz="3000" i="1" dirty="0"/>
              <a:t>“Another thing is medicine. The doctor had told us that being tested is free but it is not free since after being diagnosed they would tell you what you are ailing from, let us say it is malaria or Typhoid, however we do not have the medicine, it is around 1000 shillings you can go buy from </a:t>
            </a:r>
            <a:r>
              <a:rPr lang="en-US" sz="3000" i="1" dirty="0" err="1"/>
              <a:t>Nyachenge</a:t>
            </a:r>
            <a:r>
              <a:rPr lang="en-US" sz="3000" i="1" dirty="0"/>
              <a:t> or </a:t>
            </a:r>
            <a:r>
              <a:rPr lang="en-US" sz="3000" i="1" dirty="0" err="1"/>
              <a:t>Marani</a:t>
            </a:r>
            <a:r>
              <a:rPr lang="en-US" sz="3000" i="1" dirty="0">
                <a:solidFill>
                  <a:schemeClr val="accent5"/>
                </a:solidFill>
              </a:rPr>
              <a:t>. </a:t>
            </a:r>
            <a:r>
              <a:rPr lang="en-US" sz="3000" i="1" dirty="0"/>
              <a:t>That is one of the things that make the </a:t>
            </a:r>
            <a:r>
              <a:rPr lang="en-US" sz="3000" i="1" dirty="0">
                <a:solidFill>
                  <a:schemeClr val="accent5"/>
                </a:solidFill>
              </a:rPr>
              <a:t>people feel like the services are not free since they expect everything is from the government therefore it should not be charged</a:t>
            </a:r>
            <a:r>
              <a:rPr lang="en-US" sz="3000" i="1" dirty="0">
                <a:solidFill>
                  <a:schemeClr val="accent4"/>
                </a:solidFill>
              </a:rPr>
              <a:t>.</a:t>
            </a:r>
            <a:r>
              <a:rPr lang="en-US" sz="3000" i="1" dirty="0"/>
              <a:t>”</a:t>
            </a:r>
            <a:r>
              <a:rPr lang="en-US" sz="3000" dirty="0"/>
              <a:t> </a:t>
            </a:r>
          </a:p>
          <a:p>
            <a:endParaRPr lang="en-US" sz="3000" dirty="0"/>
          </a:p>
          <a:p>
            <a:r>
              <a:rPr lang="en-US" sz="2200" dirty="0"/>
              <a:t>– Clan Elder </a:t>
            </a:r>
          </a:p>
          <a:p>
            <a:endParaRPr lang="en-US" sz="3000" dirty="0"/>
          </a:p>
        </p:txBody>
      </p:sp>
    </p:spTree>
    <p:extLst>
      <p:ext uri="{BB962C8B-B14F-4D97-AF65-F5344CB8AC3E}">
        <p14:creationId xmlns:p14="http://schemas.microsoft.com/office/powerpoint/2010/main" val="158878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AB5D-1655-48FE-B836-8EBD7A9ED360}"/>
              </a:ext>
            </a:extLst>
          </p:cNvPr>
          <p:cNvSpPr>
            <a:spLocks noGrp="1"/>
          </p:cNvSpPr>
          <p:nvPr>
            <p:ph type="title"/>
          </p:nvPr>
        </p:nvSpPr>
        <p:spPr/>
        <p:txBody>
          <a:bodyPr>
            <a:normAutofit fontScale="90000"/>
          </a:bodyPr>
          <a:lstStyle/>
          <a:p>
            <a:r>
              <a:rPr lang="en-US" dirty="0"/>
              <a:t>Theme 2: Respectable, Culturally Sensitive Maternal Care </a:t>
            </a:r>
          </a:p>
        </p:txBody>
      </p:sp>
      <p:sp>
        <p:nvSpPr>
          <p:cNvPr id="3" name="Content Placeholder 2">
            <a:extLst>
              <a:ext uri="{FF2B5EF4-FFF2-40B4-BE49-F238E27FC236}">
                <a16:creationId xmlns:a16="http://schemas.microsoft.com/office/drawing/2014/main" id="{2D1D11E8-CBEC-48C2-87FD-A98CB1575900}"/>
              </a:ext>
            </a:extLst>
          </p:cNvPr>
          <p:cNvSpPr>
            <a:spLocks noGrp="1"/>
          </p:cNvSpPr>
          <p:nvPr>
            <p:ph idx="1"/>
          </p:nvPr>
        </p:nvSpPr>
        <p:spPr/>
        <p:txBody>
          <a:bodyPr>
            <a:normAutofit/>
          </a:bodyPr>
          <a:lstStyle/>
          <a:p>
            <a:r>
              <a:rPr lang="en-US" sz="3000" dirty="0"/>
              <a:t>Respectable Maternal Care  </a:t>
            </a:r>
          </a:p>
          <a:p>
            <a:pPr lvl="1"/>
            <a:r>
              <a:rPr lang="en-US" sz="3000" dirty="0"/>
              <a:t>Honesty </a:t>
            </a:r>
          </a:p>
          <a:p>
            <a:pPr lvl="1"/>
            <a:r>
              <a:rPr lang="en-US" sz="3000" dirty="0"/>
              <a:t>Privacy </a:t>
            </a:r>
          </a:p>
          <a:p>
            <a:pPr lvl="1"/>
            <a:r>
              <a:rPr lang="en-US" sz="3000" dirty="0"/>
              <a:t>Non-discriminatory  </a:t>
            </a:r>
          </a:p>
        </p:txBody>
      </p:sp>
    </p:spTree>
    <p:extLst>
      <p:ext uri="{BB962C8B-B14F-4D97-AF65-F5344CB8AC3E}">
        <p14:creationId xmlns:p14="http://schemas.microsoft.com/office/powerpoint/2010/main" val="391013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84AA-577A-413F-B882-4790B8667BD3}"/>
              </a:ext>
            </a:extLst>
          </p:cNvPr>
          <p:cNvSpPr>
            <a:spLocks noGrp="1"/>
          </p:cNvSpPr>
          <p:nvPr>
            <p:ph type="title"/>
          </p:nvPr>
        </p:nvSpPr>
        <p:spPr/>
        <p:txBody>
          <a:bodyPr>
            <a:normAutofit fontScale="90000"/>
          </a:bodyPr>
          <a:lstStyle/>
          <a:p>
            <a:r>
              <a:rPr lang="en-US" dirty="0"/>
              <a:t>Theme 2: Respectable, Culturally Sensitive Maternal Care </a:t>
            </a:r>
          </a:p>
        </p:txBody>
      </p:sp>
      <p:sp>
        <p:nvSpPr>
          <p:cNvPr id="3" name="Content Placeholder 2">
            <a:extLst>
              <a:ext uri="{FF2B5EF4-FFF2-40B4-BE49-F238E27FC236}">
                <a16:creationId xmlns:a16="http://schemas.microsoft.com/office/drawing/2014/main" id="{2C7FCB4C-E62D-4F9D-A338-0F2CF897261E}"/>
              </a:ext>
            </a:extLst>
          </p:cNvPr>
          <p:cNvSpPr>
            <a:spLocks noGrp="1"/>
          </p:cNvSpPr>
          <p:nvPr>
            <p:ph idx="1"/>
          </p:nvPr>
        </p:nvSpPr>
        <p:spPr>
          <a:xfrm>
            <a:off x="231648" y="2076450"/>
            <a:ext cx="11814048" cy="4373118"/>
          </a:xfrm>
        </p:spPr>
        <p:txBody>
          <a:bodyPr>
            <a:normAutofit lnSpcReduction="10000"/>
          </a:bodyPr>
          <a:lstStyle/>
          <a:p>
            <a:pPr marL="36900" indent="0">
              <a:buNone/>
            </a:pPr>
            <a:r>
              <a:rPr lang="en-US" sz="3000" i="1" dirty="0"/>
              <a:t>“I believe KIKOP has come to make services better. </a:t>
            </a:r>
            <a:r>
              <a:rPr lang="en-US" sz="3000" i="1" dirty="0">
                <a:solidFill>
                  <a:schemeClr val="accent5"/>
                </a:solidFill>
              </a:rPr>
              <a:t>In this facility, there is no secrecy</a:t>
            </a:r>
            <a:r>
              <a:rPr lang="en-US" sz="3000" i="1" dirty="0"/>
              <a:t>, a lot of people know a lot about others. For instance, now, </a:t>
            </a:r>
            <a:r>
              <a:rPr lang="en-US" sz="3000" i="1" dirty="0">
                <a:solidFill>
                  <a:schemeClr val="accent5"/>
                </a:solidFill>
              </a:rPr>
              <a:t>all the people who are HIV positive, are known by the community</a:t>
            </a:r>
            <a:r>
              <a:rPr lang="en-US" sz="3000" i="1" dirty="0"/>
              <a:t> since there is no secrecy. This makes a lot of people to opt to go to </a:t>
            </a:r>
            <a:r>
              <a:rPr lang="en-US" sz="3000" i="1" dirty="0" err="1"/>
              <a:t>Karachuonyo</a:t>
            </a:r>
            <a:r>
              <a:rPr lang="en-US" sz="3000" i="1" dirty="0"/>
              <a:t> so as to ensure their privacy. So we would encourage there to be some secrecy that is why the consultation room has a door so that one can discuss their issues with a doctor at a personal level. So I would like to ask secrecy to be kept</a:t>
            </a:r>
            <a:r>
              <a:rPr lang="en-US" sz="3000" dirty="0"/>
              <a:t>.”</a:t>
            </a:r>
          </a:p>
          <a:p>
            <a:pPr marL="36900" indent="0">
              <a:buNone/>
            </a:pPr>
            <a:endParaRPr lang="en-US" sz="3000" dirty="0"/>
          </a:p>
          <a:p>
            <a:pPr marL="36900" indent="0">
              <a:buNone/>
            </a:pPr>
            <a:r>
              <a:rPr lang="en-US" sz="3000" dirty="0"/>
              <a:t> – </a:t>
            </a:r>
            <a:r>
              <a:rPr lang="en-US" sz="2400" dirty="0"/>
              <a:t>Clan Elder</a:t>
            </a:r>
          </a:p>
          <a:p>
            <a:endParaRPr lang="en-US" dirty="0"/>
          </a:p>
        </p:txBody>
      </p:sp>
    </p:spTree>
    <p:extLst>
      <p:ext uri="{BB962C8B-B14F-4D97-AF65-F5344CB8AC3E}">
        <p14:creationId xmlns:p14="http://schemas.microsoft.com/office/powerpoint/2010/main" val="329027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75A2-5548-4C18-9B0F-D55EC3E1706C}"/>
              </a:ext>
            </a:extLst>
          </p:cNvPr>
          <p:cNvSpPr>
            <a:spLocks noGrp="1"/>
          </p:cNvSpPr>
          <p:nvPr>
            <p:ph type="title"/>
          </p:nvPr>
        </p:nvSpPr>
        <p:spPr/>
        <p:txBody>
          <a:bodyPr>
            <a:normAutofit fontScale="90000"/>
          </a:bodyPr>
          <a:lstStyle/>
          <a:p>
            <a:r>
              <a:rPr lang="en-US" dirty="0"/>
              <a:t>Theme 2: Respectable, Culturally Sensitive Maternal Care </a:t>
            </a:r>
          </a:p>
        </p:txBody>
      </p:sp>
      <p:sp>
        <p:nvSpPr>
          <p:cNvPr id="3" name="Content Placeholder 2">
            <a:extLst>
              <a:ext uri="{FF2B5EF4-FFF2-40B4-BE49-F238E27FC236}">
                <a16:creationId xmlns:a16="http://schemas.microsoft.com/office/drawing/2014/main" id="{46DE640F-0E1A-4128-BA81-31AE5CC21870}"/>
              </a:ext>
            </a:extLst>
          </p:cNvPr>
          <p:cNvSpPr>
            <a:spLocks noGrp="1"/>
          </p:cNvSpPr>
          <p:nvPr>
            <p:ph idx="1"/>
          </p:nvPr>
        </p:nvSpPr>
        <p:spPr>
          <a:xfrm>
            <a:off x="597408" y="2076450"/>
            <a:ext cx="11106912" cy="3714749"/>
          </a:xfrm>
        </p:spPr>
        <p:txBody>
          <a:bodyPr/>
          <a:lstStyle/>
          <a:p>
            <a:pPr marL="36900" indent="0">
              <a:buNone/>
            </a:pPr>
            <a:r>
              <a:rPr lang="en-US" sz="3000" i="1" dirty="0"/>
              <a:t>“To be honest, </a:t>
            </a:r>
            <a:r>
              <a:rPr lang="en-US" sz="3000" i="1" dirty="0">
                <a:solidFill>
                  <a:schemeClr val="accent5"/>
                </a:solidFill>
              </a:rPr>
              <a:t>there is selectivity </a:t>
            </a:r>
            <a:r>
              <a:rPr lang="en-US" sz="3000" i="1" dirty="0"/>
              <a:t>in service provision. </a:t>
            </a:r>
            <a:r>
              <a:rPr lang="en-US" sz="3000" i="1" dirty="0">
                <a:solidFill>
                  <a:schemeClr val="accent5"/>
                </a:solidFill>
              </a:rPr>
              <a:t>If I go to the clinic, as a teacher, a nurse will leave the patients who arrived before me because she knows I will give her even 500 </a:t>
            </a:r>
            <a:r>
              <a:rPr lang="en-US" sz="3000" i="1" dirty="0" err="1">
                <a:solidFill>
                  <a:schemeClr val="accent5"/>
                </a:solidFill>
              </a:rPr>
              <a:t>ksh</a:t>
            </a:r>
            <a:r>
              <a:rPr lang="en-US" sz="3000" i="1" dirty="0"/>
              <a:t>. So, she leaves those who came first to see me.”</a:t>
            </a:r>
            <a:r>
              <a:rPr lang="en-US" sz="3000" dirty="0"/>
              <a:t> </a:t>
            </a:r>
          </a:p>
          <a:p>
            <a:pPr marL="36900" indent="0">
              <a:buNone/>
            </a:pPr>
            <a:endParaRPr lang="en-US" dirty="0"/>
          </a:p>
          <a:p>
            <a:pPr marL="36900" indent="0">
              <a:buNone/>
            </a:pPr>
            <a:r>
              <a:rPr lang="en-US" sz="2200" dirty="0"/>
              <a:t>– CHV</a:t>
            </a:r>
            <a:endParaRPr lang="en-US" sz="2200" dirty="0">
              <a:effectLst/>
            </a:endParaRPr>
          </a:p>
          <a:p>
            <a:endParaRPr lang="en-US" dirty="0"/>
          </a:p>
        </p:txBody>
      </p:sp>
    </p:spTree>
    <p:extLst>
      <p:ext uri="{BB962C8B-B14F-4D97-AF65-F5344CB8AC3E}">
        <p14:creationId xmlns:p14="http://schemas.microsoft.com/office/powerpoint/2010/main" val="295937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5B89-400D-4D00-806D-153DBDF61C89}"/>
              </a:ext>
            </a:extLst>
          </p:cNvPr>
          <p:cNvSpPr>
            <a:spLocks noGrp="1"/>
          </p:cNvSpPr>
          <p:nvPr>
            <p:ph type="title"/>
          </p:nvPr>
        </p:nvSpPr>
        <p:spPr/>
        <p:txBody>
          <a:bodyPr>
            <a:normAutofit fontScale="90000"/>
          </a:bodyPr>
          <a:lstStyle/>
          <a:p>
            <a:r>
              <a:rPr lang="en-US" dirty="0"/>
              <a:t>Theme 2: Respectable, Culturally Sensitive Maternal Care </a:t>
            </a:r>
          </a:p>
        </p:txBody>
      </p:sp>
      <p:sp>
        <p:nvSpPr>
          <p:cNvPr id="3" name="Content Placeholder 2">
            <a:extLst>
              <a:ext uri="{FF2B5EF4-FFF2-40B4-BE49-F238E27FC236}">
                <a16:creationId xmlns:a16="http://schemas.microsoft.com/office/drawing/2014/main" id="{32F9549A-B8ED-417B-B656-11D4691D835C}"/>
              </a:ext>
            </a:extLst>
          </p:cNvPr>
          <p:cNvSpPr>
            <a:spLocks noGrp="1"/>
          </p:cNvSpPr>
          <p:nvPr>
            <p:ph idx="1"/>
          </p:nvPr>
        </p:nvSpPr>
        <p:spPr/>
        <p:txBody>
          <a:bodyPr/>
          <a:lstStyle/>
          <a:p>
            <a:pPr marL="36900" indent="0">
              <a:buNone/>
            </a:pPr>
            <a:endParaRPr lang="en-US" dirty="0"/>
          </a:p>
          <a:p>
            <a:r>
              <a:rPr lang="en-US" sz="2500" dirty="0"/>
              <a:t>Culturally Sensitive Maternal Care</a:t>
            </a:r>
          </a:p>
          <a:p>
            <a:pPr lvl="1"/>
            <a:r>
              <a:rPr lang="en-US" sz="2500" dirty="0"/>
              <a:t>Ululation – “</a:t>
            </a:r>
            <a:r>
              <a:rPr lang="en-US" sz="2500" dirty="0" err="1"/>
              <a:t>Okoiririata</a:t>
            </a:r>
            <a:r>
              <a:rPr lang="en-US" sz="2500" dirty="0"/>
              <a:t>”</a:t>
            </a:r>
          </a:p>
          <a:p>
            <a:pPr lvl="1"/>
            <a:r>
              <a:rPr lang="en-US" sz="2500" dirty="0"/>
              <a:t>“</a:t>
            </a:r>
            <a:r>
              <a:rPr lang="en-US" sz="2500" dirty="0" err="1"/>
              <a:t>Rirongo</a:t>
            </a:r>
            <a:r>
              <a:rPr lang="en-US" sz="2500" dirty="0"/>
              <a:t>”  </a:t>
            </a:r>
          </a:p>
          <a:p>
            <a:pPr lvl="1"/>
            <a:r>
              <a:rPr lang="en-US" sz="2500" dirty="0"/>
              <a:t>“</a:t>
            </a:r>
            <a:r>
              <a:rPr lang="en-US" sz="2500" dirty="0" err="1"/>
              <a:t>Etamama</a:t>
            </a:r>
            <a:r>
              <a:rPr lang="en-US" sz="2500" dirty="0"/>
              <a:t>” or “</a:t>
            </a:r>
            <a:r>
              <a:rPr lang="en-US" sz="2500" dirty="0" err="1"/>
              <a:t>Ensio</a:t>
            </a:r>
            <a:r>
              <a:rPr lang="en-US" sz="2500" dirty="0"/>
              <a:t>”</a:t>
            </a:r>
          </a:p>
        </p:txBody>
      </p:sp>
    </p:spTree>
    <p:extLst>
      <p:ext uri="{BB962C8B-B14F-4D97-AF65-F5344CB8AC3E}">
        <p14:creationId xmlns:p14="http://schemas.microsoft.com/office/powerpoint/2010/main" val="31624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8325-2F3A-45EB-8FD1-EA926BAAFC75}"/>
              </a:ext>
            </a:extLst>
          </p:cNvPr>
          <p:cNvSpPr>
            <a:spLocks noGrp="1"/>
          </p:cNvSpPr>
          <p:nvPr>
            <p:ph type="title"/>
          </p:nvPr>
        </p:nvSpPr>
        <p:spPr/>
        <p:txBody>
          <a:bodyPr>
            <a:normAutofit fontScale="90000"/>
          </a:bodyPr>
          <a:lstStyle/>
          <a:p>
            <a:r>
              <a:rPr lang="en-US" dirty="0"/>
              <a:t>Theme 2: Respectable, Culturally Sensitive Maternal Care </a:t>
            </a:r>
          </a:p>
        </p:txBody>
      </p:sp>
      <p:sp>
        <p:nvSpPr>
          <p:cNvPr id="3" name="Content Placeholder 2">
            <a:extLst>
              <a:ext uri="{FF2B5EF4-FFF2-40B4-BE49-F238E27FC236}">
                <a16:creationId xmlns:a16="http://schemas.microsoft.com/office/drawing/2014/main" id="{D8ABEF29-07D6-46B4-A33D-7E970F70683C}"/>
              </a:ext>
            </a:extLst>
          </p:cNvPr>
          <p:cNvSpPr>
            <a:spLocks noGrp="1"/>
          </p:cNvSpPr>
          <p:nvPr>
            <p:ph idx="1"/>
          </p:nvPr>
        </p:nvSpPr>
        <p:spPr>
          <a:xfrm>
            <a:off x="426114" y="2076450"/>
            <a:ext cx="11339165" cy="4043934"/>
          </a:xfrm>
        </p:spPr>
        <p:txBody>
          <a:bodyPr>
            <a:normAutofit/>
          </a:bodyPr>
          <a:lstStyle/>
          <a:p>
            <a:pPr marL="36900" indent="0">
              <a:buNone/>
            </a:pPr>
            <a:r>
              <a:rPr lang="en-US" sz="3000" i="1" dirty="0"/>
              <a:t>“Yes, we are aware of them especially </a:t>
            </a:r>
            <a:r>
              <a:rPr lang="en-US" sz="3000" i="1" dirty="0">
                <a:solidFill>
                  <a:schemeClr val="accent5"/>
                </a:solidFill>
              </a:rPr>
              <a:t>if your husband is seeing other women out of the marriage, you are supposed to be given some something called </a:t>
            </a:r>
            <a:r>
              <a:rPr lang="en-US" sz="3000" i="1" dirty="0" err="1">
                <a:solidFill>
                  <a:schemeClr val="accent5"/>
                </a:solidFill>
              </a:rPr>
              <a:t>rirongo</a:t>
            </a:r>
            <a:r>
              <a:rPr lang="en-US" sz="3000" i="1" dirty="0">
                <a:solidFill>
                  <a:schemeClr val="accent5"/>
                </a:solidFill>
              </a:rPr>
              <a:t> </a:t>
            </a:r>
            <a:r>
              <a:rPr lang="en-US" sz="3000" i="1" dirty="0"/>
              <a:t>so that if your husband comes to see you do not die. </a:t>
            </a:r>
            <a:r>
              <a:rPr lang="en-US" sz="3000" i="1" dirty="0">
                <a:solidFill>
                  <a:schemeClr val="accent5"/>
                </a:solidFill>
              </a:rPr>
              <a:t>We would love to ask if they can have it at the hospital so that we can take it </a:t>
            </a:r>
            <a:r>
              <a:rPr lang="en-US" sz="3000" i="1" dirty="0"/>
              <a:t>(</a:t>
            </a:r>
            <a:r>
              <a:rPr lang="en-US" sz="3000" i="1" dirty="0" err="1"/>
              <a:t>rirongo</a:t>
            </a:r>
            <a:r>
              <a:rPr lang="en-US" sz="3000" i="1" dirty="0"/>
              <a:t>) so that we do not die if they come to visit since we cannot tell if they are faithful or not.”</a:t>
            </a:r>
            <a:r>
              <a:rPr lang="en-US" sz="3000" dirty="0"/>
              <a:t> </a:t>
            </a:r>
          </a:p>
          <a:p>
            <a:pPr marL="36900" indent="0">
              <a:buNone/>
            </a:pPr>
            <a:endParaRPr lang="en-US" dirty="0"/>
          </a:p>
          <a:p>
            <a:pPr marL="36900" indent="0">
              <a:buNone/>
            </a:pPr>
            <a:r>
              <a:rPr lang="en-US" sz="2200" dirty="0"/>
              <a:t>– Mother who Delivered in Health Facility </a:t>
            </a:r>
          </a:p>
          <a:p>
            <a:endParaRPr lang="en-US" dirty="0"/>
          </a:p>
        </p:txBody>
      </p:sp>
    </p:spTree>
    <p:extLst>
      <p:ext uri="{BB962C8B-B14F-4D97-AF65-F5344CB8AC3E}">
        <p14:creationId xmlns:p14="http://schemas.microsoft.com/office/powerpoint/2010/main" val="206547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0A93-EF5E-414D-98BE-34AB1334C789}"/>
              </a:ext>
            </a:extLst>
          </p:cNvPr>
          <p:cNvSpPr>
            <a:spLocks noGrp="1"/>
          </p:cNvSpPr>
          <p:nvPr>
            <p:ph type="title"/>
          </p:nvPr>
        </p:nvSpPr>
        <p:spPr/>
        <p:txBody>
          <a:bodyPr/>
          <a:lstStyle/>
          <a:p>
            <a:r>
              <a:rPr lang="en-US" dirty="0"/>
              <a:t>Theme 3: Ways to Improve Health Facility Use </a:t>
            </a:r>
          </a:p>
        </p:txBody>
      </p:sp>
      <p:sp>
        <p:nvSpPr>
          <p:cNvPr id="3" name="Content Placeholder 2">
            <a:extLst>
              <a:ext uri="{FF2B5EF4-FFF2-40B4-BE49-F238E27FC236}">
                <a16:creationId xmlns:a16="http://schemas.microsoft.com/office/drawing/2014/main" id="{FF13A9B4-007D-403F-A175-264B814FFDD2}"/>
              </a:ext>
            </a:extLst>
          </p:cNvPr>
          <p:cNvSpPr>
            <a:spLocks noGrp="1"/>
          </p:cNvSpPr>
          <p:nvPr>
            <p:ph idx="1"/>
          </p:nvPr>
        </p:nvSpPr>
        <p:spPr/>
        <p:txBody>
          <a:bodyPr/>
          <a:lstStyle/>
          <a:p>
            <a:pPr lvl="0"/>
            <a:r>
              <a:rPr lang="en-US" sz="2800" dirty="0">
                <a:effectLst/>
              </a:rPr>
              <a:t>Ongoing </a:t>
            </a:r>
          </a:p>
          <a:p>
            <a:pPr lvl="1"/>
            <a:r>
              <a:rPr lang="en-US" sz="2800" dirty="0">
                <a:effectLst/>
              </a:rPr>
              <a:t>CHV registration of pregnant women</a:t>
            </a:r>
          </a:p>
          <a:p>
            <a:pPr lvl="1"/>
            <a:r>
              <a:rPr lang="en-US" sz="2800" dirty="0">
                <a:effectLst/>
              </a:rPr>
              <a:t>LLITN provision following facility delivery</a:t>
            </a:r>
          </a:p>
          <a:p>
            <a:pPr lvl="1"/>
            <a:r>
              <a:rPr lang="en-US" sz="2800" dirty="0">
                <a:effectLst/>
              </a:rPr>
              <a:t>Improved customer service (shorter wait times)</a:t>
            </a:r>
          </a:p>
          <a:p>
            <a:pPr lvl="1"/>
            <a:r>
              <a:rPr lang="en-US" sz="2800" dirty="0">
                <a:effectLst/>
              </a:rPr>
              <a:t>Health education regarding free maternity and importance of facility delivery during barazas </a:t>
            </a:r>
          </a:p>
          <a:p>
            <a:endParaRPr lang="en-US" dirty="0"/>
          </a:p>
        </p:txBody>
      </p:sp>
    </p:spTree>
    <p:extLst>
      <p:ext uri="{BB962C8B-B14F-4D97-AF65-F5344CB8AC3E}">
        <p14:creationId xmlns:p14="http://schemas.microsoft.com/office/powerpoint/2010/main" val="395345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9F6E-9945-465A-8E81-7A77852C1DF5}"/>
              </a:ext>
            </a:extLst>
          </p:cNvPr>
          <p:cNvSpPr>
            <a:spLocks noGrp="1"/>
          </p:cNvSpPr>
          <p:nvPr>
            <p:ph type="title"/>
          </p:nvPr>
        </p:nvSpPr>
        <p:spPr/>
        <p:txBody>
          <a:bodyPr/>
          <a:lstStyle/>
          <a:p>
            <a:r>
              <a:rPr lang="en-US" dirty="0"/>
              <a:t>Theme 3: Ways to Improve Health Facility Use </a:t>
            </a:r>
          </a:p>
        </p:txBody>
      </p:sp>
      <p:sp>
        <p:nvSpPr>
          <p:cNvPr id="3" name="Content Placeholder 2">
            <a:extLst>
              <a:ext uri="{FF2B5EF4-FFF2-40B4-BE49-F238E27FC236}">
                <a16:creationId xmlns:a16="http://schemas.microsoft.com/office/drawing/2014/main" id="{F558E098-6483-4C9A-AD38-19E35FEC804C}"/>
              </a:ext>
            </a:extLst>
          </p:cNvPr>
          <p:cNvSpPr>
            <a:spLocks noGrp="1"/>
          </p:cNvSpPr>
          <p:nvPr>
            <p:ph idx="1"/>
          </p:nvPr>
        </p:nvSpPr>
        <p:spPr>
          <a:xfrm>
            <a:off x="377346" y="2064258"/>
            <a:ext cx="11473277" cy="4056126"/>
          </a:xfrm>
        </p:spPr>
        <p:txBody>
          <a:bodyPr>
            <a:normAutofit/>
          </a:bodyPr>
          <a:lstStyle/>
          <a:p>
            <a:pPr marL="36900" indent="0">
              <a:buNone/>
            </a:pPr>
            <a:r>
              <a:rPr lang="en-US" sz="3000" i="1" dirty="0"/>
              <a:t>“………</a:t>
            </a:r>
            <a:r>
              <a:rPr lang="en-US" sz="3000" i="1" dirty="0">
                <a:solidFill>
                  <a:schemeClr val="accent5"/>
                </a:solidFill>
              </a:rPr>
              <a:t>Education is also key</a:t>
            </a:r>
            <a:r>
              <a:rPr lang="en-US" sz="3000" i="1" dirty="0"/>
              <a:t>. When women come to the hospital for ANC services, they are told </a:t>
            </a:r>
            <a:r>
              <a:rPr lang="en-US" sz="3000" i="1" dirty="0">
                <a:solidFill>
                  <a:schemeClr val="accent5"/>
                </a:solidFill>
              </a:rPr>
              <a:t>the importance of coming to the hospital when pregnant</a:t>
            </a:r>
            <a:r>
              <a:rPr lang="en-US" sz="3000" i="1" dirty="0"/>
              <a:t>, so we usually educate them to come for those services. At home we have also worked to </a:t>
            </a:r>
            <a:r>
              <a:rPr lang="en-US" sz="3000" i="1" dirty="0">
                <a:solidFill>
                  <a:schemeClr val="accent5"/>
                </a:solidFill>
              </a:rPr>
              <a:t>register those who are pregnant </a:t>
            </a:r>
            <a:r>
              <a:rPr lang="en-US" sz="3000" i="1" dirty="0"/>
              <a:t>and ensure that we </a:t>
            </a:r>
            <a:r>
              <a:rPr lang="en-US" sz="3000" i="1" dirty="0">
                <a:solidFill>
                  <a:schemeClr val="accent5"/>
                </a:solidFill>
              </a:rPr>
              <a:t>monitor them from the first ANC up to delivery</a:t>
            </a:r>
            <a:r>
              <a:rPr lang="en-US" sz="3000" i="1" dirty="0"/>
              <a:t>.”</a:t>
            </a:r>
            <a:r>
              <a:rPr lang="en-US" sz="3000" dirty="0"/>
              <a:t> </a:t>
            </a:r>
          </a:p>
          <a:p>
            <a:endParaRPr lang="en-US" dirty="0"/>
          </a:p>
          <a:p>
            <a:pPr marL="36900" indent="0">
              <a:buNone/>
            </a:pPr>
            <a:r>
              <a:rPr lang="en-US" sz="2200" dirty="0"/>
              <a:t>– CHEW </a:t>
            </a:r>
            <a:endParaRPr lang="en-US" sz="2200" dirty="0">
              <a:effectLst/>
            </a:endParaRPr>
          </a:p>
          <a:p>
            <a:endParaRPr lang="en-US" dirty="0"/>
          </a:p>
        </p:txBody>
      </p:sp>
    </p:spTree>
    <p:extLst>
      <p:ext uri="{BB962C8B-B14F-4D97-AF65-F5344CB8AC3E}">
        <p14:creationId xmlns:p14="http://schemas.microsoft.com/office/powerpoint/2010/main" val="69230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AEBD-704B-4508-9DBE-0C6E3CBDF630}"/>
              </a:ext>
            </a:extLst>
          </p:cNvPr>
          <p:cNvSpPr>
            <a:spLocks noGrp="1"/>
          </p:cNvSpPr>
          <p:nvPr>
            <p:ph type="title"/>
          </p:nvPr>
        </p:nvSpPr>
        <p:spPr/>
        <p:txBody>
          <a:bodyPr/>
          <a:lstStyle/>
          <a:p>
            <a:r>
              <a:rPr lang="en-US" dirty="0"/>
              <a:t>Theme 3: Ways to Improve Health Facility Use </a:t>
            </a:r>
          </a:p>
        </p:txBody>
      </p:sp>
      <p:sp>
        <p:nvSpPr>
          <p:cNvPr id="3" name="Content Placeholder 2">
            <a:extLst>
              <a:ext uri="{FF2B5EF4-FFF2-40B4-BE49-F238E27FC236}">
                <a16:creationId xmlns:a16="http://schemas.microsoft.com/office/drawing/2014/main" id="{15F72EE6-638F-4EFB-8EE5-1437FD440BB5}"/>
              </a:ext>
            </a:extLst>
          </p:cNvPr>
          <p:cNvSpPr>
            <a:spLocks noGrp="1"/>
          </p:cNvSpPr>
          <p:nvPr>
            <p:ph idx="1"/>
          </p:nvPr>
        </p:nvSpPr>
        <p:spPr>
          <a:xfrm>
            <a:off x="913795" y="1866900"/>
            <a:ext cx="10353762" cy="3714749"/>
          </a:xfrm>
        </p:spPr>
        <p:txBody>
          <a:bodyPr>
            <a:noAutofit/>
          </a:bodyPr>
          <a:lstStyle/>
          <a:p>
            <a:pPr>
              <a:lnSpc>
                <a:spcPct val="90000"/>
              </a:lnSpc>
            </a:pPr>
            <a:r>
              <a:rPr lang="en-US" sz="2200" dirty="0"/>
              <a:t>Desired </a:t>
            </a:r>
          </a:p>
          <a:p>
            <a:pPr lvl="1">
              <a:lnSpc>
                <a:spcPct val="90000"/>
              </a:lnSpc>
            </a:pPr>
            <a:r>
              <a:rPr lang="en-US" sz="2200" dirty="0">
                <a:effectLst/>
              </a:rPr>
              <a:t>CHVs to educate community on maternal and child health</a:t>
            </a:r>
          </a:p>
          <a:p>
            <a:pPr lvl="1">
              <a:lnSpc>
                <a:spcPct val="90000"/>
              </a:lnSpc>
            </a:pPr>
            <a:r>
              <a:rPr lang="en-US" sz="2200" dirty="0">
                <a:effectLst/>
              </a:rPr>
              <a:t>More staff in facility - with provider specifically for OB care</a:t>
            </a:r>
          </a:p>
          <a:p>
            <a:pPr lvl="1">
              <a:lnSpc>
                <a:spcPct val="90000"/>
              </a:lnSpc>
            </a:pPr>
            <a:r>
              <a:rPr lang="en-US" sz="2200" dirty="0">
                <a:effectLst/>
              </a:rPr>
              <a:t>24/7services</a:t>
            </a:r>
          </a:p>
          <a:p>
            <a:pPr lvl="1">
              <a:lnSpc>
                <a:spcPct val="90000"/>
              </a:lnSpc>
            </a:pPr>
            <a:r>
              <a:rPr lang="en-US" sz="2200" dirty="0">
                <a:effectLst/>
              </a:rPr>
              <a:t>Incentives for delivering mothers, CHV’s, CHEW’s and TBA’s</a:t>
            </a:r>
          </a:p>
          <a:p>
            <a:pPr lvl="1">
              <a:lnSpc>
                <a:spcPct val="90000"/>
              </a:lnSpc>
            </a:pPr>
            <a:r>
              <a:rPr lang="en-US" sz="2200" dirty="0">
                <a:effectLst/>
              </a:rPr>
              <a:t>Clan elder involvement in health promotion</a:t>
            </a:r>
          </a:p>
          <a:p>
            <a:pPr lvl="1">
              <a:lnSpc>
                <a:spcPct val="90000"/>
              </a:lnSpc>
            </a:pPr>
            <a:r>
              <a:rPr lang="en-US" sz="2200" dirty="0">
                <a:effectLst/>
              </a:rPr>
              <a:t>Improved customer service - prompt and respectful attention, privacy, no beatings, allow mothers to choose birth positions, assigned provider, less vaginal exams,</a:t>
            </a:r>
          </a:p>
          <a:p>
            <a:pPr lvl="1">
              <a:lnSpc>
                <a:spcPct val="90000"/>
              </a:lnSpc>
            </a:pPr>
            <a:r>
              <a:rPr lang="en-US" sz="2200" dirty="0">
                <a:effectLst/>
              </a:rPr>
              <a:t>Adequate supplies/equipment </a:t>
            </a:r>
          </a:p>
          <a:p>
            <a:pPr lvl="1">
              <a:lnSpc>
                <a:spcPct val="90000"/>
              </a:lnSpc>
            </a:pPr>
            <a:r>
              <a:rPr lang="en-US" sz="2200" dirty="0">
                <a:effectLst/>
              </a:rPr>
              <a:t>Inclusion of traditional practices</a:t>
            </a:r>
            <a:endParaRPr lang="en-US" sz="2200" dirty="0"/>
          </a:p>
        </p:txBody>
      </p:sp>
    </p:spTree>
    <p:extLst>
      <p:ext uri="{BB962C8B-B14F-4D97-AF65-F5344CB8AC3E}">
        <p14:creationId xmlns:p14="http://schemas.microsoft.com/office/powerpoint/2010/main" val="113640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B5EB-0031-4E7C-B658-9FA428D05675}"/>
              </a:ext>
            </a:extLst>
          </p:cNvPr>
          <p:cNvSpPr>
            <a:spLocks noGrp="1"/>
          </p:cNvSpPr>
          <p:nvPr>
            <p:ph type="title"/>
          </p:nvPr>
        </p:nvSpPr>
        <p:spPr>
          <a:xfrm>
            <a:off x="913795" y="609600"/>
            <a:ext cx="10353762" cy="1257300"/>
          </a:xfrm>
        </p:spPr>
        <p:txBody>
          <a:bodyPr>
            <a:normAutofit/>
          </a:bodyPr>
          <a:lstStyle/>
          <a:p>
            <a:r>
              <a:rPr lang="en-US" dirty="0"/>
              <a:t>Formative Research Objectives </a:t>
            </a:r>
          </a:p>
        </p:txBody>
      </p:sp>
      <p:graphicFrame>
        <p:nvGraphicFramePr>
          <p:cNvPr id="5" name="Content Placeholder 2">
            <a:extLst>
              <a:ext uri="{FF2B5EF4-FFF2-40B4-BE49-F238E27FC236}">
                <a16:creationId xmlns:a16="http://schemas.microsoft.com/office/drawing/2014/main" id="{72AB7B5D-1F84-4CB2-8ADB-B2D38F9F6B0C}"/>
              </a:ext>
            </a:extLst>
          </p:cNvPr>
          <p:cNvGraphicFramePr>
            <a:graphicFrameLocks noGrp="1"/>
          </p:cNvGraphicFramePr>
          <p:nvPr>
            <p:ph idx="1"/>
            <p:extLst>
              <p:ext uri="{D42A27DB-BD31-4B8C-83A1-F6EECF244321}">
                <p14:modId xmlns:p14="http://schemas.microsoft.com/office/powerpoint/2010/main" val="328693903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308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7031-1C42-489A-9295-F94F9C4E3BCF}"/>
              </a:ext>
            </a:extLst>
          </p:cNvPr>
          <p:cNvSpPr>
            <a:spLocks noGrp="1"/>
          </p:cNvSpPr>
          <p:nvPr>
            <p:ph type="title"/>
          </p:nvPr>
        </p:nvSpPr>
        <p:spPr/>
        <p:txBody>
          <a:bodyPr/>
          <a:lstStyle/>
          <a:p>
            <a:r>
              <a:rPr lang="en-US" dirty="0"/>
              <a:t>Theme 3: Ways to Improve Health Facility Use </a:t>
            </a:r>
          </a:p>
        </p:txBody>
      </p:sp>
      <p:sp>
        <p:nvSpPr>
          <p:cNvPr id="3" name="Content Placeholder 2">
            <a:extLst>
              <a:ext uri="{FF2B5EF4-FFF2-40B4-BE49-F238E27FC236}">
                <a16:creationId xmlns:a16="http://schemas.microsoft.com/office/drawing/2014/main" id="{2DA7A03B-AF74-4CF6-9155-5CC3613C6997}"/>
              </a:ext>
            </a:extLst>
          </p:cNvPr>
          <p:cNvSpPr>
            <a:spLocks noGrp="1"/>
          </p:cNvSpPr>
          <p:nvPr>
            <p:ph idx="1"/>
          </p:nvPr>
        </p:nvSpPr>
        <p:spPr>
          <a:xfrm>
            <a:off x="292608" y="2076450"/>
            <a:ext cx="11618976" cy="4592574"/>
          </a:xfrm>
        </p:spPr>
        <p:txBody>
          <a:bodyPr>
            <a:normAutofit fontScale="62500" lnSpcReduction="20000"/>
          </a:bodyPr>
          <a:lstStyle/>
          <a:p>
            <a:pPr marL="36900" indent="0" fontAlgn="base">
              <a:buNone/>
            </a:pPr>
            <a:r>
              <a:rPr lang="en-US" sz="3900" i="1" dirty="0"/>
              <a:t>“Our facility is good but </a:t>
            </a:r>
            <a:r>
              <a:rPr lang="en-US" sz="3900" i="1" dirty="0">
                <a:solidFill>
                  <a:schemeClr val="accent5"/>
                </a:solidFill>
              </a:rPr>
              <a:t>does not have most of the medicine</a:t>
            </a:r>
            <a:r>
              <a:rPr lang="en-US" sz="3900" i="1" dirty="0"/>
              <a:t>. Most of the time we are told to go buy the prescribed medicine because they are not in the hospital. So that discourages most of the people from coming to the facility since they will be told to go to buy elsewhere. So, they will prefer to go to a facility that has enough medicine. It is hard to determine when the medicine was restocked last since </a:t>
            </a:r>
            <a:r>
              <a:rPr lang="en-US" sz="3900" i="1" dirty="0">
                <a:solidFill>
                  <a:schemeClr val="accent5"/>
                </a:solidFill>
              </a:rPr>
              <a:t>every time, they are out of them</a:t>
            </a:r>
            <a:r>
              <a:rPr lang="en-US" sz="3900" i="1" dirty="0"/>
              <a:t>. That is why we do not trust our facility that much; we are not sure if they are given little supply of medicine always. There is medicine that is very expensive, but they are not found here, that leaves us questioning and thinking the facility is okay but is not supplied with medicine. </a:t>
            </a:r>
            <a:r>
              <a:rPr lang="en-US" sz="3900" i="1" dirty="0">
                <a:solidFill>
                  <a:schemeClr val="accent5"/>
                </a:solidFill>
              </a:rPr>
              <a:t>We would like to come knowing that if we go to that facility we would be treated and be medicated without being referred to go buy medicine elsewhere</a:t>
            </a:r>
            <a:r>
              <a:rPr lang="en-US" sz="3900" i="1" dirty="0"/>
              <a:t>. Most of the time you would just be given Panadol and be told to go find the rest of the drugs.”</a:t>
            </a:r>
            <a:r>
              <a:rPr lang="en-US" sz="3900" dirty="0"/>
              <a:t> </a:t>
            </a:r>
          </a:p>
          <a:p>
            <a:pPr marL="36900" indent="0" fontAlgn="base">
              <a:buNone/>
            </a:pPr>
            <a:endParaRPr lang="en-US" dirty="0"/>
          </a:p>
          <a:p>
            <a:pPr marL="36900" indent="0" fontAlgn="base">
              <a:buNone/>
            </a:pPr>
            <a:endParaRPr lang="en-US" dirty="0"/>
          </a:p>
          <a:p>
            <a:pPr marL="36900" indent="0" fontAlgn="base">
              <a:buNone/>
            </a:pPr>
            <a:endParaRPr lang="en-US" dirty="0"/>
          </a:p>
          <a:p>
            <a:pPr marL="36900" indent="0" fontAlgn="base">
              <a:buNone/>
            </a:pPr>
            <a:r>
              <a:rPr lang="en-US" sz="3500" dirty="0"/>
              <a:t>– Clan Elder </a:t>
            </a:r>
          </a:p>
          <a:p>
            <a:endParaRPr lang="en-US" b="1" dirty="0"/>
          </a:p>
        </p:txBody>
      </p:sp>
    </p:spTree>
    <p:extLst>
      <p:ext uri="{BB962C8B-B14F-4D97-AF65-F5344CB8AC3E}">
        <p14:creationId xmlns:p14="http://schemas.microsoft.com/office/powerpoint/2010/main" val="30478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7C51-D4B8-485D-A25D-10179F78ED48}"/>
              </a:ext>
            </a:extLst>
          </p:cNvPr>
          <p:cNvSpPr>
            <a:spLocks noGrp="1"/>
          </p:cNvSpPr>
          <p:nvPr>
            <p:ph type="title"/>
          </p:nvPr>
        </p:nvSpPr>
        <p:spPr/>
        <p:txBody>
          <a:bodyPr>
            <a:normAutofit fontScale="90000"/>
          </a:bodyPr>
          <a:lstStyle/>
          <a:p>
            <a:r>
              <a:rPr lang="en-US" dirty="0"/>
              <a:t>Theme 4: U2 Malnutrition Contributing Factors </a:t>
            </a:r>
          </a:p>
        </p:txBody>
      </p:sp>
      <p:sp>
        <p:nvSpPr>
          <p:cNvPr id="3" name="Content Placeholder 2">
            <a:extLst>
              <a:ext uri="{FF2B5EF4-FFF2-40B4-BE49-F238E27FC236}">
                <a16:creationId xmlns:a16="http://schemas.microsoft.com/office/drawing/2014/main" id="{543EB608-A0A9-4D07-81DC-54647FA5BB23}"/>
              </a:ext>
            </a:extLst>
          </p:cNvPr>
          <p:cNvSpPr>
            <a:spLocks noGrp="1"/>
          </p:cNvSpPr>
          <p:nvPr>
            <p:ph idx="1"/>
          </p:nvPr>
        </p:nvSpPr>
        <p:spPr/>
        <p:txBody>
          <a:bodyPr/>
          <a:lstStyle/>
          <a:p>
            <a:pPr marL="36900" indent="0">
              <a:buNone/>
            </a:pPr>
            <a:endParaRPr lang="en-US" b="1" dirty="0">
              <a:effectLst/>
            </a:endParaRPr>
          </a:p>
          <a:p>
            <a:pPr lvl="1"/>
            <a:r>
              <a:rPr lang="en-US" sz="2800" dirty="0">
                <a:effectLst/>
              </a:rPr>
              <a:t>Poverty </a:t>
            </a:r>
          </a:p>
          <a:p>
            <a:pPr lvl="1"/>
            <a:r>
              <a:rPr lang="en-US" sz="2800" dirty="0">
                <a:effectLst/>
              </a:rPr>
              <a:t>Shame </a:t>
            </a:r>
          </a:p>
          <a:p>
            <a:pPr lvl="1"/>
            <a:r>
              <a:rPr lang="en-US" sz="2800" dirty="0">
                <a:effectLst/>
              </a:rPr>
              <a:t>Substance Abuse</a:t>
            </a:r>
          </a:p>
          <a:p>
            <a:pPr lvl="1"/>
            <a:r>
              <a:rPr lang="en-US" sz="2800" dirty="0">
                <a:effectLst/>
              </a:rPr>
              <a:t>Poor child spacing </a:t>
            </a:r>
            <a:endParaRPr lang="en-US" sz="2800" dirty="0"/>
          </a:p>
        </p:txBody>
      </p:sp>
    </p:spTree>
    <p:extLst>
      <p:ext uri="{BB962C8B-B14F-4D97-AF65-F5344CB8AC3E}">
        <p14:creationId xmlns:p14="http://schemas.microsoft.com/office/powerpoint/2010/main" val="18374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B538-9F2E-4387-AF4E-CCFB11A69A4A}"/>
              </a:ext>
            </a:extLst>
          </p:cNvPr>
          <p:cNvSpPr>
            <a:spLocks noGrp="1"/>
          </p:cNvSpPr>
          <p:nvPr>
            <p:ph type="title"/>
          </p:nvPr>
        </p:nvSpPr>
        <p:spPr/>
        <p:txBody>
          <a:bodyPr>
            <a:normAutofit fontScale="90000"/>
          </a:bodyPr>
          <a:lstStyle/>
          <a:p>
            <a:r>
              <a:rPr lang="en-US" dirty="0"/>
              <a:t>Theme 4: U2 Malnutrition Contributing Factors</a:t>
            </a:r>
          </a:p>
        </p:txBody>
      </p:sp>
      <p:sp>
        <p:nvSpPr>
          <p:cNvPr id="3" name="Content Placeholder 2">
            <a:extLst>
              <a:ext uri="{FF2B5EF4-FFF2-40B4-BE49-F238E27FC236}">
                <a16:creationId xmlns:a16="http://schemas.microsoft.com/office/drawing/2014/main" id="{53557C0B-C585-4150-939F-60B1825F2AE4}"/>
              </a:ext>
            </a:extLst>
          </p:cNvPr>
          <p:cNvSpPr>
            <a:spLocks noGrp="1"/>
          </p:cNvSpPr>
          <p:nvPr>
            <p:ph idx="1"/>
          </p:nvPr>
        </p:nvSpPr>
        <p:spPr/>
        <p:txBody>
          <a:bodyPr>
            <a:normAutofit fontScale="92500" lnSpcReduction="20000"/>
          </a:bodyPr>
          <a:lstStyle/>
          <a:p>
            <a:pPr marL="36900" indent="0">
              <a:buNone/>
            </a:pPr>
            <a:r>
              <a:rPr lang="en-US" sz="3000" i="1" dirty="0"/>
              <a:t>“What contributes as well is </a:t>
            </a:r>
            <a:r>
              <a:rPr lang="en-US" sz="3000" i="1" dirty="0">
                <a:solidFill>
                  <a:schemeClr val="accent5"/>
                </a:solidFill>
              </a:rPr>
              <a:t>our husbands</a:t>
            </a:r>
            <a:r>
              <a:rPr lang="en-US" sz="3000" i="1" dirty="0"/>
              <a:t>, you would have given birth after a like one month they would want to have sex and if you tell them they are not ready they would tell you that they </a:t>
            </a:r>
            <a:r>
              <a:rPr lang="en-US" sz="3000" i="1" dirty="0">
                <a:solidFill>
                  <a:schemeClr val="accent5"/>
                </a:solidFill>
              </a:rPr>
              <a:t>deserve their right</a:t>
            </a:r>
            <a:r>
              <a:rPr lang="en-US" sz="3000" i="1" dirty="0"/>
              <a:t>. This then leads to another pregnancy and another one. So from my view, </a:t>
            </a:r>
            <a:r>
              <a:rPr lang="en-US" sz="3000" i="1" dirty="0">
                <a:solidFill>
                  <a:schemeClr val="accent5"/>
                </a:solidFill>
              </a:rPr>
              <a:t>both parents should be advised on how to do family planning</a:t>
            </a:r>
            <a:r>
              <a:rPr lang="en-US" sz="3000" i="1" dirty="0"/>
              <a:t>. This misunderstanding is also a contributing factor to children being born at a close range.”</a:t>
            </a:r>
          </a:p>
          <a:p>
            <a:pPr marL="36900" indent="0">
              <a:buNone/>
            </a:pPr>
            <a:endParaRPr lang="en-US" i="1" dirty="0"/>
          </a:p>
          <a:p>
            <a:pPr marL="36900" indent="0">
              <a:buNone/>
            </a:pPr>
            <a:endParaRPr lang="en-US" i="1" dirty="0"/>
          </a:p>
          <a:p>
            <a:pPr marL="36900" indent="0">
              <a:buNone/>
            </a:pPr>
            <a:r>
              <a:rPr lang="en-US" i="1" dirty="0"/>
              <a:t> </a:t>
            </a:r>
            <a:r>
              <a:rPr lang="en-US" sz="2200" i="1" dirty="0"/>
              <a:t>– </a:t>
            </a:r>
            <a:r>
              <a:rPr lang="en-US" sz="2200" dirty="0"/>
              <a:t>Clan Elder</a:t>
            </a:r>
          </a:p>
          <a:p>
            <a:endParaRPr lang="en-US" dirty="0"/>
          </a:p>
        </p:txBody>
      </p:sp>
    </p:spTree>
    <p:extLst>
      <p:ext uri="{BB962C8B-B14F-4D97-AF65-F5344CB8AC3E}">
        <p14:creationId xmlns:p14="http://schemas.microsoft.com/office/powerpoint/2010/main" val="172309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7B84-F69A-47DD-96EC-3E62DBFECBFA}"/>
              </a:ext>
            </a:extLst>
          </p:cNvPr>
          <p:cNvSpPr>
            <a:spLocks noGrp="1"/>
          </p:cNvSpPr>
          <p:nvPr>
            <p:ph type="title"/>
          </p:nvPr>
        </p:nvSpPr>
        <p:spPr/>
        <p:txBody>
          <a:bodyPr>
            <a:normAutofit/>
          </a:bodyPr>
          <a:lstStyle/>
          <a:p>
            <a:r>
              <a:rPr lang="en-US" dirty="0"/>
              <a:t>Theme 4: U2 Malnutrition Solutions </a:t>
            </a:r>
          </a:p>
        </p:txBody>
      </p:sp>
      <p:sp>
        <p:nvSpPr>
          <p:cNvPr id="3" name="Content Placeholder 2">
            <a:extLst>
              <a:ext uri="{FF2B5EF4-FFF2-40B4-BE49-F238E27FC236}">
                <a16:creationId xmlns:a16="http://schemas.microsoft.com/office/drawing/2014/main" id="{76F3B973-FA27-4ABD-9739-1513523B2DD4}"/>
              </a:ext>
            </a:extLst>
          </p:cNvPr>
          <p:cNvSpPr>
            <a:spLocks noGrp="1"/>
          </p:cNvSpPr>
          <p:nvPr>
            <p:ph idx="1"/>
          </p:nvPr>
        </p:nvSpPr>
        <p:spPr>
          <a:xfrm>
            <a:off x="426720" y="1866900"/>
            <a:ext cx="11362944" cy="4485132"/>
          </a:xfrm>
        </p:spPr>
        <p:txBody>
          <a:bodyPr>
            <a:normAutofit fontScale="92500" lnSpcReduction="10000"/>
          </a:bodyPr>
          <a:lstStyle/>
          <a:p>
            <a:pPr lvl="1">
              <a:lnSpc>
                <a:spcPct val="90000"/>
              </a:lnSpc>
            </a:pPr>
            <a:r>
              <a:rPr lang="en-US" sz="2200" dirty="0"/>
              <a:t>Education </a:t>
            </a:r>
          </a:p>
          <a:p>
            <a:pPr lvl="2">
              <a:lnSpc>
                <a:spcPct val="90000"/>
              </a:lnSpc>
            </a:pPr>
            <a:r>
              <a:rPr lang="en-US" sz="2200" dirty="0"/>
              <a:t>Nutrition, kitchen gardening, exclusive breastfeeding, handwashing, and nutritional value of foods </a:t>
            </a:r>
          </a:p>
          <a:p>
            <a:pPr lvl="1">
              <a:lnSpc>
                <a:spcPct val="90000"/>
              </a:lnSpc>
            </a:pPr>
            <a:r>
              <a:rPr lang="en-US" sz="2200" dirty="0"/>
              <a:t>Family Planning </a:t>
            </a:r>
          </a:p>
          <a:p>
            <a:pPr lvl="2">
              <a:lnSpc>
                <a:spcPct val="90000"/>
              </a:lnSpc>
            </a:pPr>
            <a:r>
              <a:rPr lang="en-US" sz="2200" dirty="0"/>
              <a:t>Child spacing</a:t>
            </a:r>
          </a:p>
          <a:p>
            <a:pPr lvl="2">
              <a:lnSpc>
                <a:spcPct val="90000"/>
              </a:lnSpc>
            </a:pPr>
            <a:r>
              <a:rPr lang="en-US" sz="2200" dirty="0"/>
              <a:t>Birth control </a:t>
            </a:r>
          </a:p>
          <a:p>
            <a:pPr lvl="1">
              <a:lnSpc>
                <a:spcPct val="90000"/>
              </a:lnSpc>
            </a:pPr>
            <a:r>
              <a:rPr lang="en-US" sz="2200" dirty="0"/>
              <a:t>Health Providers/CHV roles </a:t>
            </a:r>
          </a:p>
          <a:p>
            <a:pPr lvl="2">
              <a:lnSpc>
                <a:spcPct val="90000"/>
              </a:lnSpc>
            </a:pPr>
            <a:r>
              <a:rPr lang="en-US" sz="2200" dirty="0"/>
              <a:t>Nutrition assessment and growth monitoring </a:t>
            </a:r>
          </a:p>
          <a:p>
            <a:pPr lvl="2">
              <a:lnSpc>
                <a:spcPct val="90000"/>
              </a:lnSpc>
            </a:pPr>
            <a:r>
              <a:rPr lang="en-US" sz="2200" dirty="0"/>
              <a:t>Supplement provision </a:t>
            </a:r>
          </a:p>
          <a:p>
            <a:pPr lvl="2">
              <a:lnSpc>
                <a:spcPct val="90000"/>
              </a:lnSpc>
            </a:pPr>
            <a:r>
              <a:rPr lang="en-US" sz="2200" dirty="0"/>
              <a:t>Mass nutrition screening </a:t>
            </a:r>
          </a:p>
          <a:p>
            <a:pPr lvl="2">
              <a:lnSpc>
                <a:spcPct val="90000"/>
              </a:lnSpc>
            </a:pPr>
            <a:r>
              <a:rPr lang="en-US" sz="2200" dirty="0"/>
              <a:t>Food distribution </a:t>
            </a:r>
          </a:p>
          <a:p>
            <a:pPr lvl="2">
              <a:lnSpc>
                <a:spcPct val="90000"/>
              </a:lnSpc>
            </a:pPr>
            <a:r>
              <a:rPr lang="en-US" sz="2200" dirty="0"/>
              <a:t>In-house nutritionist </a:t>
            </a:r>
          </a:p>
          <a:p>
            <a:pPr marL="36900" indent="0">
              <a:buNone/>
            </a:pPr>
            <a:endParaRPr lang="en-US" dirty="0"/>
          </a:p>
        </p:txBody>
      </p:sp>
    </p:spTree>
    <p:extLst>
      <p:ext uri="{BB962C8B-B14F-4D97-AF65-F5344CB8AC3E}">
        <p14:creationId xmlns:p14="http://schemas.microsoft.com/office/powerpoint/2010/main" val="1262355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D2F8-A367-48BE-8F1B-8C25F2952FE1}"/>
              </a:ext>
            </a:extLst>
          </p:cNvPr>
          <p:cNvSpPr>
            <a:spLocks noGrp="1"/>
          </p:cNvSpPr>
          <p:nvPr>
            <p:ph type="title"/>
          </p:nvPr>
        </p:nvSpPr>
        <p:spPr/>
        <p:txBody>
          <a:bodyPr/>
          <a:lstStyle/>
          <a:p>
            <a:r>
              <a:rPr lang="en-US" dirty="0"/>
              <a:t>Theme 4: U2 Malnutrition Solutions </a:t>
            </a:r>
          </a:p>
        </p:txBody>
      </p:sp>
      <p:sp>
        <p:nvSpPr>
          <p:cNvPr id="3" name="Content Placeholder 2">
            <a:extLst>
              <a:ext uri="{FF2B5EF4-FFF2-40B4-BE49-F238E27FC236}">
                <a16:creationId xmlns:a16="http://schemas.microsoft.com/office/drawing/2014/main" id="{AA4B70D4-26B1-43C0-8858-86EEECF949FC}"/>
              </a:ext>
            </a:extLst>
          </p:cNvPr>
          <p:cNvSpPr>
            <a:spLocks noGrp="1"/>
          </p:cNvSpPr>
          <p:nvPr>
            <p:ph idx="1"/>
          </p:nvPr>
        </p:nvSpPr>
        <p:spPr/>
        <p:txBody>
          <a:bodyPr>
            <a:normAutofit lnSpcReduction="10000"/>
          </a:bodyPr>
          <a:lstStyle/>
          <a:p>
            <a:pPr marL="36900" indent="0">
              <a:buNone/>
            </a:pPr>
            <a:r>
              <a:rPr lang="en-US" sz="3000" dirty="0">
                <a:effectLst/>
              </a:rPr>
              <a:t>“Some of us have had around 5 children and we do not intend to exceed that, so sometimes we try the recommended family planning methods like the needles and tablets however they do not work. Even the one for inserting sometimes you do not agree. So </a:t>
            </a:r>
            <a:r>
              <a:rPr lang="en-US" sz="3000" dirty="0">
                <a:solidFill>
                  <a:schemeClr val="accent5"/>
                </a:solidFill>
                <a:effectLst/>
              </a:rPr>
              <a:t>we would need family planning method sensitization</a:t>
            </a:r>
            <a:r>
              <a:rPr lang="en-US" sz="3000" dirty="0">
                <a:effectLst/>
              </a:rPr>
              <a:t>.”</a:t>
            </a:r>
          </a:p>
          <a:p>
            <a:pPr marL="36900" indent="0">
              <a:buNone/>
            </a:pPr>
            <a:endParaRPr lang="en-US" dirty="0"/>
          </a:p>
          <a:p>
            <a:pPr marL="36900" indent="0">
              <a:buNone/>
            </a:pPr>
            <a:r>
              <a:rPr lang="en-US" sz="2200" dirty="0"/>
              <a:t>- Mother who Delivered at Home </a:t>
            </a:r>
          </a:p>
        </p:txBody>
      </p:sp>
    </p:spTree>
    <p:extLst>
      <p:ext uri="{BB962C8B-B14F-4D97-AF65-F5344CB8AC3E}">
        <p14:creationId xmlns:p14="http://schemas.microsoft.com/office/powerpoint/2010/main" val="222977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CEA9-90E7-40DB-83A8-B6F664842E61}"/>
              </a:ext>
            </a:extLst>
          </p:cNvPr>
          <p:cNvSpPr>
            <a:spLocks noGrp="1"/>
          </p:cNvSpPr>
          <p:nvPr>
            <p:ph type="title"/>
          </p:nvPr>
        </p:nvSpPr>
        <p:spPr/>
        <p:txBody>
          <a:bodyPr/>
          <a:lstStyle/>
          <a:p>
            <a:r>
              <a:rPr lang="en-US" dirty="0"/>
              <a:t>Theme 4: U2 Malnutrition Solutions </a:t>
            </a:r>
          </a:p>
        </p:txBody>
      </p:sp>
      <p:sp>
        <p:nvSpPr>
          <p:cNvPr id="3" name="Content Placeholder 2">
            <a:extLst>
              <a:ext uri="{FF2B5EF4-FFF2-40B4-BE49-F238E27FC236}">
                <a16:creationId xmlns:a16="http://schemas.microsoft.com/office/drawing/2014/main" id="{CA51116F-4B2A-4173-BA2A-17DC67F7DAD3}"/>
              </a:ext>
            </a:extLst>
          </p:cNvPr>
          <p:cNvSpPr>
            <a:spLocks noGrp="1"/>
          </p:cNvSpPr>
          <p:nvPr>
            <p:ph idx="1"/>
          </p:nvPr>
        </p:nvSpPr>
        <p:spPr>
          <a:xfrm>
            <a:off x="219456" y="1670304"/>
            <a:ext cx="11618976" cy="4791456"/>
          </a:xfrm>
        </p:spPr>
        <p:txBody>
          <a:bodyPr>
            <a:normAutofit fontScale="92500" lnSpcReduction="20000"/>
          </a:bodyPr>
          <a:lstStyle/>
          <a:p>
            <a:pPr marL="36900" indent="0">
              <a:buNone/>
            </a:pPr>
            <a:r>
              <a:rPr lang="en-US" sz="3000" i="1" dirty="0"/>
              <a:t>“That is what we do in the community. We encourage them to have a variety of food through </a:t>
            </a:r>
            <a:r>
              <a:rPr lang="en-US" sz="3000" i="1" dirty="0">
                <a:solidFill>
                  <a:schemeClr val="accent5"/>
                </a:solidFill>
              </a:rPr>
              <a:t>kitchen gardening</a:t>
            </a:r>
            <a:r>
              <a:rPr lang="en-US" sz="3000" i="1" dirty="0"/>
              <a:t>. There they can plant different vegetables and fruits. We also </a:t>
            </a:r>
            <a:r>
              <a:rPr lang="en-US" sz="3000" i="1" dirty="0">
                <a:solidFill>
                  <a:schemeClr val="accent5"/>
                </a:solidFill>
              </a:rPr>
              <a:t>discourage use of packaged foods </a:t>
            </a:r>
            <a:r>
              <a:rPr lang="en-US" sz="3000" i="1" dirty="0"/>
              <a:t>such as biscuits. Traditionally, women used to feed children food from their gardens and that's what we encourage them to continue practicing. And also we tell them to do </a:t>
            </a:r>
            <a:r>
              <a:rPr lang="en-US" sz="3000" i="1" dirty="0">
                <a:solidFill>
                  <a:schemeClr val="accent5"/>
                </a:solidFill>
              </a:rPr>
              <a:t>exclusive breastfeeding and not introduce food too early</a:t>
            </a:r>
            <a:r>
              <a:rPr lang="en-US" sz="3000" i="1" dirty="0"/>
              <a:t>.” ...…. “We also </a:t>
            </a:r>
            <a:r>
              <a:rPr lang="en-US" sz="3000" i="1" dirty="0">
                <a:solidFill>
                  <a:schemeClr val="accent5"/>
                </a:solidFill>
              </a:rPr>
              <a:t>use CHV to educate them regarding various foods</a:t>
            </a:r>
            <a:r>
              <a:rPr lang="en-US" sz="3000" i="1" dirty="0"/>
              <a:t>. Women should not sell beans to buy mandazi or </a:t>
            </a:r>
            <a:r>
              <a:rPr lang="en-US" sz="3000" i="1" dirty="0" err="1"/>
              <a:t>kangumu</a:t>
            </a:r>
            <a:r>
              <a:rPr lang="en-US" sz="3000" i="1" dirty="0"/>
              <a:t>. So we educate them regarding the various types of foods available in the village that can improve their children's nutrition.” ..... “And also for them to come for </a:t>
            </a:r>
            <a:r>
              <a:rPr lang="en-US" sz="3000" i="1" dirty="0">
                <a:solidFill>
                  <a:schemeClr val="accent5"/>
                </a:solidFill>
              </a:rPr>
              <a:t>growth monitoring </a:t>
            </a:r>
            <a:r>
              <a:rPr lang="en-US" sz="3000" i="1" dirty="0"/>
              <a:t>so the status of their child is known. The child is also given supplements.”</a:t>
            </a:r>
          </a:p>
          <a:p>
            <a:pPr marL="36900" indent="0">
              <a:buNone/>
            </a:pPr>
            <a:endParaRPr lang="en-US" sz="3000" dirty="0"/>
          </a:p>
          <a:p>
            <a:pPr marL="36900" indent="0">
              <a:buNone/>
            </a:pPr>
            <a:r>
              <a:rPr lang="en-US" dirty="0"/>
              <a:t>– CHEW </a:t>
            </a:r>
          </a:p>
        </p:txBody>
      </p:sp>
    </p:spTree>
    <p:extLst>
      <p:ext uri="{BB962C8B-B14F-4D97-AF65-F5344CB8AC3E}">
        <p14:creationId xmlns:p14="http://schemas.microsoft.com/office/powerpoint/2010/main" val="486039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B544-1204-44C9-9581-0E2D4AE9C757}"/>
              </a:ext>
            </a:extLst>
          </p:cNvPr>
          <p:cNvSpPr>
            <a:spLocks noGrp="1"/>
          </p:cNvSpPr>
          <p:nvPr>
            <p:ph type="title"/>
          </p:nvPr>
        </p:nvSpPr>
        <p:spPr>
          <a:xfrm>
            <a:off x="913795" y="609600"/>
            <a:ext cx="10353762" cy="1257300"/>
          </a:xfrm>
        </p:spPr>
        <p:txBody>
          <a:bodyPr>
            <a:normAutofit/>
          </a:bodyPr>
          <a:lstStyle/>
          <a:p>
            <a:r>
              <a:rPr lang="en-US" dirty="0"/>
              <a:t>Theme 5: Desired KIKOP Contributions </a:t>
            </a:r>
          </a:p>
        </p:txBody>
      </p:sp>
      <p:graphicFrame>
        <p:nvGraphicFramePr>
          <p:cNvPr id="8" name="Content Placeholder 5">
            <a:extLst>
              <a:ext uri="{FF2B5EF4-FFF2-40B4-BE49-F238E27FC236}">
                <a16:creationId xmlns:a16="http://schemas.microsoft.com/office/drawing/2014/main" id="{A48C4885-AAA3-4B3A-BBE6-FF64885B15B5}"/>
              </a:ext>
            </a:extLst>
          </p:cNvPr>
          <p:cNvGraphicFramePr>
            <a:graphicFrameLocks noGrp="1"/>
          </p:cNvGraphicFramePr>
          <p:nvPr>
            <p:ph idx="1"/>
            <p:extLst>
              <p:ext uri="{D42A27DB-BD31-4B8C-83A1-F6EECF244321}">
                <p14:modId xmlns:p14="http://schemas.microsoft.com/office/powerpoint/2010/main" val="3197292678"/>
              </p:ext>
            </p:extLst>
          </p:nvPr>
        </p:nvGraphicFramePr>
        <p:xfrm>
          <a:off x="673769" y="1731545"/>
          <a:ext cx="10353675" cy="4516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818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FC09D-EF1C-4CBD-B5A6-9FA5AFC88A71}"/>
              </a:ext>
            </a:extLst>
          </p:cNvPr>
          <p:cNvSpPr>
            <a:spLocks noGrp="1"/>
          </p:cNvSpPr>
          <p:nvPr>
            <p:ph type="title"/>
          </p:nvPr>
        </p:nvSpPr>
        <p:spPr>
          <a:xfrm>
            <a:off x="913795" y="609600"/>
            <a:ext cx="10353762" cy="1257300"/>
          </a:xfrm>
        </p:spPr>
        <p:txBody>
          <a:bodyPr>
            <a:normAutofit/>
          </a:bodyPr>
          <a:lstStyle/>
          <a:p>
            <a:r>
              <a:rPr lang="en-US">
                <a:solidFill>
                  <a:srgbClr val="FFFFFF"/>
                </a:solidFill>
              </a:rPr>
              <a:t>Proposed Interventions </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2F8FF8DF-20E1-4810-A2CF-2D9043F3A8C2}"/>
              </a:ext>
            </a:extLst>
          </p:cNvPr>
          <p:cNvGraphicFramePr>
            <a:graphicFrameLocks noGrp="1"/>
          </p:cNvGraphicFramePr>
          <p:nvPr>
            <p:ph idx="1"/>
            <p:extLst>
              <p:ext uri="{D42A27DB-BD31-4B8C-83A1-F6EECF244321}">
                <p14:modId xmlns:p14="http://schemas.microsoft.com/office/powerpoint/2010/main" val="1360340262"/>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334864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49EF-ACA7-40DD-B5A2-DFA114BAE87C}"/>
              </a:ext>
            </a:extLst>
          </p:cNvPr>
          <p:cNvSpPr>
            <a:spLocks noGrp="1"/>
          </p:cNvSpPr>
          <p:nvPr>
            <p:ph type="title"/>
          </p:nvPr>
        </p:nvSpPr>
        <p:spPr>
          <a:xfrm>
            <a:off x="913795" y="609600"/>
            <a:ext cx="10353762" cy="1257300"/>
          </a:xfrm>
        </p:spPr>
        <p:txBody>
          <a:bodyPr>
            <a:normAutofit/>
          </a:bodyPr>
          <a:lstStyle/>
          <a:p>
            <a:r>
              <a:rPr lang="en-US" dirty="0"/>
              <a:t>Questions and Comments </a:t>
            </a:r>
          </a:p>
        </p:txBody>
      </p:sp>
      <p:graphicFrame>
        <p:nvGraphicFramePr>
          <p:cNvPr id="7" name="Content Placeholder 2">
            <a:extLst>
              <a:ext uri="{FF2B5EF4-FFF2-40B4-BE49-F238E27FC236}">
                <a16:creationId xmlns:a16="http://schemas.microsoft.com/office/drawing/2014/main" id="{ADBCFDE4-023C-4311-B84C-A6A2300013CF}"/>
              </a:ext>
            </a:extLst>
          </p:cNvPr>
          <p:cNvGraphicFramePr>
            <a:graphicFrameLocks noGrp="1"/>
          </p:cNvGraphicFramePr>
          <p:nvPr>
            <p:ph idx="1"/>
            <p:extLst>
              <p:ext uri="{D42A27DB-BD31-4B8C-83A1-F6EECF244321}">
                <p14:modId xmlns:p14="http://schemas.microsoft.com/office/powerpoint/2010/main" val="75727007"/>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066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73DE-3FD3-446F-B703-A5EFA581642F}"/>
              </a:ext>
            </a:extLst>
          </p:cNvPr>
          <p:cNvSpPr>
            <a:spLocks noGrp="1"/>
          </p:cNvSpPr>
          <p:nvPr>
            <p:ph type="title"/>
          </p:nvPr>
        </p:nvSpPr>
        <p:spPr/>
        <p:txBody>
          <a:bodyPr/>
          <a:lstStyle/>
          <a:p>
            <a:r>
              <a:rPr lang="en-US" dirty="0"/>
              <a:t>Informants </a:t>
            </a:r>
          </a:p>
        </p:txBody>
      </p:sp>
      <p:sp>
        <p:nvSpPr>
          <p:cNvPr id="3" name="Content Placeholder 2">
            <a:extLst>
              <a:ext uri="{FF2B5EF4-FFF2-40B4-BE49-F238E27FC236}">
                <a16:creationId xmlns:a16="http://schemas.microsoft.com/office/drawing/2014/main" id="{5B259F77-AA6C-4DBB-BE59-D82DFFA1E0EC}"/>
              </a:ext>
            </a:extLst>
          </p:cNvPr>
          <p:cNvSpPr>
            <a:spLocks noGrp="1"/>
          </p:cNvSpPr>
          <p:nvPr>
            <p:ph idx="1"/>
          </p:nvPr>
        </p:nvSpPr>
        <p:spPr/>
        <p:txBody>
          <a:bodyPr/>
          <a:lstStyle/>
          <a:p>
            <a:pPr>
              <a:lnSpc>
                <a:spcPct val="90000"/>
              </a:lnSpc>
            </a:pPr>
            <a:r>
              <a:rPr lang="en-US" sz="2400" dirty="0"/>
              <a:t>Community Health Volunteers (CHV’s)</a:t>
            </a:r>
          </a:p>
          <a:p>
            <a:pPr>
              <a:lnSpc>
                <a:spcPct val="90000"/>
              </a:lnSpc>
            </a:pPr>
            <a:r>
              <a:rPr lang="en-US" sz="2400" dirty="0"/>
              <a:t>Clan Elders </a:t>
            </a:r>
          </a:p>
          <a:p>
            <a:pPr>
              <a:lnSpc>
                <a:spcPct val="90000"/>
              </a:lnSpc>
            </a:pPr>
            <a:r>
              <a:rPr lang="en-US" sz="2400" dirty="0"/>
              <a:t>Community Health Extension Workers (CHEW’s) </a:t>
            </a:r>
          </a:p>
          <a:p>
            <a:pPr>
              <a:lnSpc>
                <a:spcPct val="90000"/>
              </a:lnSpc>
            </a:pPr>
            <a:r>
              <a:rPr lang="en-US" sz="2400" dirty="0"/>
              <a:t>Mothers who Delivered at Home</a:t>
            </a:r>
          </a:p>
          <a:p>
            <a:pPr>
              <a:lnSpc>
                <a:spcPct val="90000"/>
              </a:lnSpc>
            </a:pPr>
            <a:r>
              <a:rPr lang="en-US" sz="2400" dirty="0"/>
              <a:t>Mothers who Delivered at the Health Facility </a:t>
            </a:r>
          </a:p>
          <a:p>
            <a:pPr>
              <a:lnSpc>
                <a:spcPct val="90000"/>
              </a:lnSpc>
            </a:pPr>
            <a:r>
              <a:rPr lang="en-US" sz="2400" dirty="0"/>
              <a:t>Traditional Birth Attendants (TBA’s) </a:t>
            </a:r>
          </a:p>
          <a:p>
            <a:pPr>
              <a:lnSpc>
                <a:spcPct val="90000"/>
              </a:lnSpc>
            </a:pPr>
            <a:r>
              <a:rPr lang="en-US" sz="2400" dirty="0" err="1"/>
              <a:t>Nyagoto</a:t>
            </a:r>
            <a:r>
              <a:rPr lang="en-US" sz="2400" dirty="0"/>
              <a:t> Health Facility Staff</a:t>
            </a:r>
          </a:p>
          <a:p>
            <a:pPr marL="36900" indent="0">
              <a:buNone/>
            </a:pPr>
            <a:endParaRPr lang="en-US" dirty="0"/>
          </a:p>
        </p:txBody>
      </p:sp>
    </p:spTree>
    <p:extLst>
      <p:ext uri="{BB962C8B-B14F-4D97-AF65-F5344CB8AC3E}">
        <p14:creationId xmlns:p14="http://schemas.microsoft.com/office/powerpoint/2010/main" val="170771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168F-BB59-46F4-A549-87ED4CE8F77C}"/>
              </a:ext>
            </a:extLst>
          </p:cNvPr>
          <p:cNvSpPr>
            <a:spLocks noGrp="1"/>
          </p:cNvSpPr>
          <p:nvPr>
            <p:ph type="title"/>
          </p:nvPr>
        </p:nvSpPr>
        <p:spPr/>
        <p:txBody>
          <a:bodyPr/>
          <a:lstStyle/>
          <a:p>
            <a:r>
              <a:rPr lang="en-US" dirty="0"/>
              <a:t>Theme 1: Reasons for Home Delivery </a:t>
            </a:r>
          </a:p>
        </p:txBody>
      </p:sp>
      <p:sp>
        <p:nvSpPr>
          <p:cNvPr id="3" name="Content Placeholder 2">
            <a:extLst>
              <a:ext uri="{FF2B5EF4-FFF2-40B4-BE49-F238E27FC236}">
                <a16:creationId xmlns:a16="http://schemas.microsoft.com/office/drawing/2014/main" id="{CB48479D-2F5C-4B04-8DE5-D5C8D5C55D92}"/>
              </a:ext>
            </a:extLst>
          </p:cNvPr>
          <p:cNvSpPr>
            <a:spLocks noGrp="1"/>
          </p:cNvSpPr>
          <p:nvPr>
            <p:ph idx="1"/>
          </p:nvPr>
        </p:nvSpPr>
        <p:spPr>
          <a:xfrm>
            <a:off x="773118" y="1866900"/>
            <a:ext cx="10353762" cy="3714749"/>
          </a:xfrm>
        </p:spPr>
        <p:txBody>
          <a:bodyPr>
            <a:normAutofit/>
          </a:bodyPr>
          <a:lstStyle/>
          <a:p>
            <a:r>
              <a:rPr lang="en-US" sz="3200" dirty="0"/>
              <a:t>Social contributors </a:t>
            </a:r>
          </a:p>
          <a:p>
            <a:pPr lvl="1"/>
            <a:r>
              <a:rPr lang="en-US" sz="2800" dirty="0"/>
              <a:t>Poverty </a:t>
            </a:r>
          </a:p>
          <a:p>
            <a:pPr lvl="1"/>
            <a:r>
              <a:rPr lang="en-US" sz="2800" dirty="0"/>
              <a:t>Poor Education </a:t>
            </a:r>
          </a:p>
          <a:p>
            <a:pPr lvl="1"/>
            <a:r>
              <a:rPr lang="en-US" sz="2800" dirty="0"/>
              <a:t>Fear </a:t>
            </a:r>
          </a:p>
          <a:p>
            <a:pPr lvl="1"/>
            <a:r>
              <a:rPr lang="en-US" sz="2800" dirty="0"/>
              <a:t>Mistreatment </a:t>
            </a:r>
          </a:p>
          <a:p>
            <a:pPr lvl="1"/>
            <a:r>
              <a:rPr lang="en-US" sz="2800" dirty="0"/>
              <a:t>Lack of privacy </a:t>
            </a:r>
          </a:p>
        </p:txBody>
      </p:sp>
    </p:spTree>
    <p:extLst>
      <p:ext uri="{BB962C8B-B14F-4D97-AF65-F5344CB8AC3E}">
        <p14:creationId xmlns:p14="http://schemas.microsoft.com/office/powerpoint/2010/main" val="391243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168F-BB59-46F4-A549-87ED4CE8F77C}"/>
              </a:ext>
            </a:extLst>
          </p:cNvPr>
          <p:cNvSpPr>
            <a:spLocks noGrp="1"/>
          </p:cNvSpPr>
          <p:nvPr>
            <p:ph type="title"/>
          </p:nvPr>
        </p:nvSpPr>
        <p:spPr/>
        <p:txBody>
          <a:bodyPr/>
          <a:lstStyle/>
          <a:p>
            <a:r>
              <a:rPr lang="en-US" dirty="0"/>
              <a:t>Theme 1: Reasons for Home Delivery </a:t>
            </a:r>
          </a:p>
        </p:txBody>
      </p:sp>
      <p:sp>
        <p:nvSpPr>
          <p:cNvPr id="4" name="TextBox 3">
            <a:extLst>
              <a:ext uri="{FF2B5EF4-FFF2-40B4-BE49-F238E27FC236}">
                <a16:creationId xmlns:a16="http://schemas.microsoft.com/office/drawing/2014/main" id="{5F4C7BCA-0D7C-47A4-A1B8-D12551BB4A09}"/>
              </a:ext>
            </a:extLst>
          </p:cNvPr>
          <p:cNvSpPr txBox="1"/>
          <p:nvPr/>
        </p:nvSpPr>
        <p:spPr>
          <a:xfrm>
            <a:off x="1167316" y="1866900"/>
            <a:ext cx="9846719" cy="4585871"/>
          </a:xfrm>
          <a:prstGeom prst="rect">
            <a:avLst/>
          </a:prstGeom>
          <a:noFill/>
        </p:spPr>
        <p:txBody>
          <a:bodyPr wrap="square" rtlCol="0">
            <a:spAutoFit/>
          </a:bodyPr>
          <a:lstStyle/>
          <a:p>
            <a:r>
              <a:rPr lang="en-US" sz="3000" i="1" dirty="0"/>
              <a:t>“Many women give birth at home because </a:t>
            </a:r>
            <a:r>
              <a:rPr lang="en-US" sz="3000" i="1" dirty="0">
                <a:solidFill>
                  <a:schemeClr val="accent5"/>
                </a:solidFill>
              </a:rPr>
              <a:t>they can’t afford hospital expenses </a:t>
            </a:r>
            <a:r>
              <a:rPr lang="en-US" sz="3000" i="1" dirty="0"/>
              <a:t>as compared to delivering at home. You get that you don’t have transport means or expenses, or you don’t have even soap, or clothes to wear to maternity. </a:t>
            </a:r>
            <a:r>
              <a:rPr lang="en-US" sz="3000" i="1" dirty="0">
                <a:solidFill>
                  <a:schemeClr val="accent5"/>
                </a:solidFill>
              </a:rPr>
              <a:t>Sometimes there are some fee we pay when we are tested </a:t>
            </a:r>
            <a:r>
              <a:rPr lang="en-US" sz="3000" i="1" dirty="0"/>
              <a:t>at the hospital, so you prefer to give birth at home hoping that all go well and only go to hospital for clinic and other services.” </a:t>
            </a:r>
          </a:p>
          <a:p>
            <a:endParaRPr lang="en-US" sz="3000" i="1" dirty="0"/>
          </a:p>
          <a:p>
            <a:r>
              <a:rPr lang="en-US" sz="2200" i="1" dirty="0"/>
              <a:t>– </a:t>
            </a:r>
            <a:r>
              <a:rPr lang="en-US" sz="2200" dirty="0"/>
              <a:t>TBA </a:t>
            </a:r>
          </a:p>
          <a:p>
            <a:endParaRPr lang="en-US" sz="3000" i="1" dirty="0"/>
          </a:p>
        </p:txBody>
      </p:sp>
    </p:spTree>
    <p:extLst>
      <p:ext uri="{BB962C8B-B14F-4D97-AF65-F5344CB8AC3E}">
        <p14:creationId xmlns:p14="http://schemas.microsoft.com/office/powerpoint/2010/main" val="248320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168F-BB59-46F4-A549-87ED4CE8F77C}"/>
              </a:ext>
            </a:extLst>
          </p:cNvPr>
          <p:cNvSpPr>
            <a:spLocks noGrp="1"/>
          </p:cNvSpPr>
          <p:nvPr>
            <p:ph type="title"/>
          </p:nvPr>
        </p:nvSpPr>
        <p:spPr/>
        <p:txBody>
          <a:bodyPr/>
          <a:lstStyle/>
          <a:p>
            <a:r>
              <a:rPr lang="en-US" dirty="0"/>
              <a:t>Theme 1: Reasons for Home Delivery </a:t>
            </a:r>
          </a:p>
        </p:txBody>
      </p:sp>
      <p:sp>
        <p:nvSpPr>
          <p:cNvPr id="5" name="TextBox 4">
            <a:extLst>
              <a:ext uri="{FF2B5EF4-FFF2-40B4-BE49-F238E27FC236}">
                <a16:creationId xmlns:a16="http://schemas.microsoft.com/office/drawing/2014/main" id="{F0FF66BC-2580-46D7-B257-BC19F3BCD526}"/>
              </a:ext>
            </a:extLst>
          </p:cNvPr>
          <p:cNvSpPr txBox="1"/>
          <p:nvPr/>
        </p:nvSpPr>
        <p:spPr>
          <a:xfrm>
            <a:off x="1181687" y="1866900"/>
            <a:ext cx="9565886" cy="2677656"/>
          </a:xfrm>
          <a:prstGeom prst="rect">
            <a:avLst/>
          </a:prstGeom>
          <a:noFill/>
        </p:spPr>
        <p:txBody>
          <a:bodyPr wrap="square" rtlCol="0">
            <a:spAutoFit/>
          </a:bodyPr>
          <a:lstStyle/>
          <a:p>
            <a:r>
              <a:rPr lang="en-US" sz="3000" i="1" dirty="0"/>
              <a:t>“I just fear doctors……</a:t>
            </a:r>
            <a:r>
              <a:rPr lang="en-US" sz="3000" i="1" dirty="0">
                <a:solidFill>
                  <a:schemeClr val="accent5"/>
                </a:solidFill>
              </a:rPr>
              <a:t>The</a:t>
            </a:r>
            <a:r>
              <a:rPr lang="en-US" sz="3000" i="1" dirty="0"/>
              <a:t> </a:t>
            </a:r>
            <a:r>
              <a:rPr lang="en-US" sz="3000" i="1" dirty="0">
                <a:solidFill>
                  <a:schemeClr val="accent5"/>
                </a:solidFill>
              </a:rPr>
              <a:t>doctors (nurses) shout at you</a:t>
            </a:r>
            <a:r>
              <a:rPr lang="en-US" sz="3000" i="1" dirty="0"/>
              <a:t>, they do not attend to you, </a:t>
            </a:r>
            <a:r>
              <a:rPr lang="en-US" sz="3000" i="1" dirty="0">
                <a:solidFill>
                  <a:schemeClr val="accent5"/>
                </a:solidFill>
              </a:rPr>
              <a:t>they'll just leave you </a:t>
            </a:r>
            <a:r>
              <a:rPr lang="en-US" sz="3000" i="1" dirty="0"/>
              <a:t>there then go to attend to other things.” </a:t>
            </a:r>
          </a:p>
          <a:p>
            <a:endParaRPr lang="en-US" sz="2200" i="1" dirty="0"/>
          </a:p>
          <a:p>
            <a:r>
              <a:rPr lang="en-US" sz="2200" i="1" dirty="0"/>
              <a:t>– </a:t>
            </a:r>
            <a:r>
              <a:rPr lang="en-US" sz="2200" dirty="0"/>
              <a:t>Mother who Delivered in Facility </a:t>
            </a:r>
          </a:p>
          <a:p>
            <a:endParaRPr lang="en-US" sz="3000" dirty="0"/>
          </a:p>
        </p:txBody>
      </p:sp>
    </p:spTree>
    <p:extLst>
      <p:ext uri="{BB962C8B-B14F-4D97-AF65-F5344CB8AC3E}">
        <p14:creationId xmlns:p14="http://schemas.microsoft.com/office/powerpoint/2010/main" val="114134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B056-4400-4B85-8706-6F729124EFBB}"/>
              </a:ext>
            </a:extLst>
          </p:cNvPr>
          <p:cNvSpPr>
            <a:spLocks noGrp="1"/>
          </p:cNvSpPr>
          <p:nvPr>
            <p:ph type="title"/>
          </p:nvPr>
        </p:nvSpPr>
        <p:spPr/>
        <p:txBody>
          <a:bodyPr/>
          <a:lstStyle/>
          <a:p>
            <a:r>
              <a:rPr lang="en-US" dirty="0"/>
              <a:t>Theme 1: Reasons for Home Delivery </a:t>
            </a:r>
          </a:p>
        </p:txBody>
      </p:sp>
      <p:sp>
        <p:nvSpPr>
          <p:cNvPr id="3" name="Content Placeholder 2">
            <a:extLst>
              <a:ext uri="{FF2B5EF4-FFF2-40B4-BE49-F238E27FC236}">
                <a16:creationId xmlns:a16="http://schemas.microsoft.com/office/drawing/2014/main" id="{29C619A9-58C8-4984-B91A-D46191BBA0AF}"/>
              </a:ext>
            </a:extLst>
          </p:cNvPr>
          <p:cNvSpPr>
            <a:spLocks noGrp="1"/>
          </p:cNvSpPr>
          <p:nvPr>
            <p:ph idx="1"/>
          </p:nvPr>
        </p:nvSpPr>
        <p:spPr/>
        <p:txBody>
          <a:bodyPr>
            <a:normAutofit/>
          </a:bodyPr>
          <a:lstStyle/>
          <a:p>
            <a:r>
              <a:rPr lang="en-US" sz="2800" dirty="0"/>
              <a:t>Environmental factors</a:t>
            </a:r>
          </a:p>
          <a:p>
            <a:pPr lvl="1"/>
            <a:r>
              <a:rPr lang="en-US" sz="2800" dirty="0"/>
              <a:t>Hilly terrain </a:t>
            </a:r>
          </a:p>
          <a:p>
            <a:pPr lvl="1"/>
            <a:r>
              <a:rPr lang="en-US" sz="2800" dirty="0"/>
              <a:t>Living far from facility </a:t>
            </a:r>
          </a:p>
          <a:p>
            <a:pPr lvl="1"/>
            <a:r>
              <a:rPr lang="en-US" sz="2800" dirty="0"/>
              <a:t>Bad roads </a:t>
            </a:r>
          </a:p>
          <a:p>
            <a:pPr lvl="1"/>
            <a:endParaRPr lang="en-US" sz="2800" dirty="0"/>
          </a:p>
        </p:txBody>
      </p:sp>
    </p:spTree>
    <p:extLst>
      <p:ext uri="{BB962C8B-B14F-4D97-AF65-F5344CB8AC3E}">
        <p14:creationId xmlns:p14="http://schemas.microsoft.com/office/powerpoint/2010/main" val="200017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B056-4400-4B85-8706-6F729124EFBB}"/>
              </a:ext>
            </a:extLst>
          </p:cNvPr>
          <p:cNvSpPr>
            <a:spLocks noGrp="1"/>
          </p:cNvSpPr>
          <p:nvPr>
            <p:ph type="title"/>
          </p:nvPr>
        </p:nvSpPr>
        <p:spPr/>
        <p:txBody>
          <a:bodyPr/>
          <a:lstStyle/>
          <a:p>
            <a:r>
              <a:rPr lang="en-US" dirty="0"/>
              <a:t>Theme 1: Reasons for Home Delivery </a:t>
            </a:r>
          </a:p>
        </p:txBody>
      </p:sp>
      <p:sp>
        <p:nvSpPr>
          <p:cNvPr id="4" name="TextBox 3">
            <a:extLst>
              <a:ext uri="{FF2B5EF4-FFF2-40B4-BE49-F238E27FC236}">
                <a16:creationId xmlns:a16="http://schemas.microsoft.com/office/drawing/2014/main" id="{F3927412-EC8E-48E7-B8B1-CB4C01F7C99B}"/>
              </a:ext>
            </a:extLst>
          </p:cNvPr>
          <p:cNvSpPr txBox="1"/>
          <p:nvPr/>
        </p:nvSpPr>
        <p:spPr>
          <a:xfrm>
            <a:off x="731521" y="1713280"/>
            <a:ext cx="10353762" cy="4708981"/>
          </a:xfrm>
          <a:prstGeom prst="rect">
            <a:avLst/>
          </a:prstGeom>
          <a:noFill/>
        </p:spPr>
        <p:txBody>
          <a:bodyPr wrap="square" rtlCol="0">
            <a:spAutoFit/>
          </a:bodyPr>
          <a:lstStyle/>
          <a:p>
            <a:r>
              <a:rPr lang="en-US" sz="3000" i="1" dirty="0"/>
              <a:t>“That is a huge challenge for us. First, the topography of this area is hilly, so you find that women wait till the last minute and since this is the only hospital in this area and it serves two locations, access becomes difficult. This is also a dispensary so </a:t>
            </a:r>
            <a:r>
              <a:rPr lang="en-US" sz="3000" i="1" dirty="0">
                <a:solidFill>
                  <a:schemeClr val="accent5"/>
                </a:solidFill>
              </a:rPr>
              <a:t>if they come at night, there may be no provider</a:t>
            </a:r>
            <a:r>
              <a:rPr lang="en-US" sz="3000" i="1" dirty="0"/>
              <a:t>. They prefer to come when they know there is a provider or go to further facilities, for example </a:t>
            </a:r>
            <a:r>
              <a:rPr lang="en-US" sz="3000" i="1" dirty="0" err="1"/>
              <a:t>Marani</a:t>
            </a:r>
            <a:r>
              <a:rPr lang="en-US" sz="3000" i="1" dirty="0"/>
              <a:t>. </a:t>
            </a:r>
            <a:r>
              <a:rPr lang="en-US" sz="3000" i="1" dirty="0">
                <a:solidFill>
                  <a:schemeClr val="accent5"/>
                </a:solidFill>
              </a:rPr>
              <a:t>In the process, some end up delivering on the road or at home.</a:t>
            </a:r>
            <a:r>
              <a:rPr lang="en-US" sz="3000" i="1" dirty="0"/>
              <a:t> …Sometimes it may rain, making it hard to use the roads. </a:t>
            </a:r>
          </a:p>
          <a:p>
            <a:endParaRPr lang="en-US" sz="2200" i="1" dirty="0"/>
          </a:p>
          <a:p>
            <a:r>
              <a:rPr lang="en-US" sz="3000" i="1" dirty="0"/>
              <a:t> </a:t>
            </a:r>
            <a:r>
              <a:rPr lang="en-US" sz="2200" i="1" dirty="0"/>
              <a:t>– </a:t>
            </a:r>
            <a:r>
              <a:rPr lang="en-US" sz="2200" dirty="0"/>
              <a:t>CHEW </a:t>
            </a:r>
          </a:p>
        </p:txBody>
      </p:sp>
    </p:spTree>
    <p:extLst>
      <p:ext uri="{BB962C8B-B14F-4D97-AF65-F5344CB8AC3E}">
        <p14:creationId xmlns:p14="http://schemas.microsoft.com/office/powerpoint/2010/main" val="67507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4EEE-CF7F-435D-BD8B-6A629C146545}"/>
              </a:ext>
            </a:extLst>
          </p:cNvPr>
          <p:cNvSpPr>
            <a:spLocks noGrp="1"/>
          </p:cNvSpPr>
          <p:nvPr>
            <p:ph type="title"/>
          </p:nvPr>
        </p:nvSpPr>
        <p:spPr/>
        <p:txBody>
          <a:bodyPr/>
          <a:lstStyle/>
          <a:p>
            <a:r>
              <a:rPr lang="en-US" dirty="0"/>
              <a:t>Theme 1: Reasons for Home Delivery</a:t>
            </a:r>
          </a:p>
        </p:txBody>
      </p:sp>
      <p:sp>
        <p:nvSpPr>
          <p:cNvPr id="3" name="Content Placeholder 2">
            <a:extLst>
              <a:ext uri="{FF2B5EF4-FFF2-40B4-BE49-F238E27FC236}">
                <a16:creationId xmlns:a16="http://schemas.microsoft.com/office/drawing/2014/main" id="{480BDE3F-891C-4F45-9592-84FC985DB0B6}"/>
              </a:ext>
            </a:extLst>
          </p:cNvPr>
          <p:cNvSpPr>
            <a:spLocks noGrp="1"/>
          </p:cNvSpPr>
          <p:nvPr>
            <p:ph idx="1"/>
          </p:nvPr>
        </p:nvSpPr>
        <p:spPr>
          <a:xfrm>
            <a:off x="913795" y="2076450"/>
            <a:ext cx="10353762" cy="4293353"/>
          </a:xfrm>
        </p:spPr>
        <p:txBody>
          <a:bodyPr>
            <a:noAutofit/>
          </a:bodyPr>
          <a:lstStyle/>
          <a:p>
            <a:r>
              <a:rPr lang="en-US" sz="2800" dirty="0"/>
              <a:t>Facility contributors </a:t>
            </a:r>
          </a:p>
          <a:p>
            <a:pPr lvl="1"/>
            <a:r>
              <a:rPr lang="en-US" sz="2800" dirty="0">
                <a:effectLst/>
              </a:rPr>
              <a:t>No maternity wings </a:t>
            </a:r>
          </a:p>
          <a:p>
            <a:pPr lvl="1"/>
            <a:r>
              <a:rPr lang="en-US" sz="2800" dirty="0">
                <a:effectLst/>
              </a:rPr>
              <a:t>Few providers </a:t>
            </a:r>
          </a:p>
          <a:p>
            <a:pPr lvl="1"/>
            <a:r>
              <a:rPr lang="en-US" sz="2800" dirty="0">
                <a:effectLst/>
              </a:rPr>
              <a:t>Being charged for free services  </a:t>
            </a:r>
          </a:p>
          <a:p>
            <a:pPr lvl="1"/>
            <a:r>
              <a:rPr lang="en-US" sz="2800" dirty="0">
                <a:effectLst/>
              </a:rPr>
              <a:t>Male provider </a:t>
            </a:r>
          </a:p>
          <a:p>
            <a:pPr lvl="1"/>
            <a:r>
              <a:rPr lang="en-US" sz="2800" dirty="0">
                <a:effectLst/>
              </a:rPr>
              <a:t>Frequent vaginal exams</a:t>
            </a:r>
          </a:p>
          <a:p>
            <a:pPr lvl="1"/>
            <a:r>
              <a:rPr lang="en-US" sz="2800" dirty="0">
                <a:effectLst/>
              </a:rPr>
              <a:t>Health facility hours of operation</a:t>
            </a:r>
            <a:endParaRPr lang="en-US" sz="2800" dirty="0"/>
          </a:p>
        </p:txBody>
      </p:sp>
    </p:spTree>
    <p:extLst>
      <p:ext uri="{BB962C8B-B14F-4D97-AF65-F5344CB8AC3E}">
        <p14:creationId xmlns:p14="http://schemas.microsoft.com/office/powerpoint/2010/main" val="4216992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413624"/>
      </a:dk2>
      <a:lt2>
        <a:srgbClr val="E7E2E8"/>
      </a:lt2>
      <a:accent1>
        <a:srgbClr val="33B822"/>
      </a:accent1>
      <a:accent2>
        <a:srgbClr val="69B415"/>
      </a:accent2>
      <a:accent3>
        <a:srgbClr val="9FA61F"/>
      </a:accent3>
      <a:accent4>
        <a:srgbClr val="D38F19"/>
      </a:accent4>
      <a:accent5>
        <a:srgbClr val="E5542B"/>
      </a:accent5>
      <a:accent6>
        <a:srgbClr val="D3193E"/>
      </a:accent6>
      <a:hlink>
        <a:srgbClr val="BB6D3C"/>
      </a:hlink>
      <a:folHlink>
        <a:srgbClr val="82828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4258</Words>
  <Application>Microsoft Office PowerPoint</Application>
  <PresentationFormat>Widescreen</PresentationFormat>
  <Paragraphs>369</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Calisto MT</vt:lpstr>
      <vt:lpstr>Wingdings 2</vt:lpstr>
      <vt:lpstr>SlateVTI</vt:lpstr>
      <vt:lpstr>Nyagoto Formative Research Report </vt:lpstr>
      <vt:lpstr>Formative Research Objectives </vt:lpstr>
      <vt:lpstr>Informants </vt:lpstr>
      <vt:lpstr>Theme 1: Reasons for Home Delivery </vt:lpstr>
      <vt:lpstr>Theme 1: Reasons for Home Delivery </vt:lpstr>
      <vt:lpstr>Theme 1: Reasons for Home Delivery </vt:lpstr>
      <vt:lpstr>Theme 1: Reasons for Home Delivery </vt:lpstr>
      <vt:lpstr>Theme 1: Reasons for Home Delivery </vt:lpstr>
      <vt:lpstr>Theme 1: Reasons for Home Delivery</vt:lpstr>
      <vt:lpstr>Theme 1: Reasons for Home Delivery</vt:lpstr>
      <vt:lpstr>Theme 1: Reasons for Home Delivery</vt:lpstr>
      <vt:lpstr>Theme 2: Respectable, Culturally Sensitive Maternal Care </vt:lpstr>
      <vt:lpstr>Theme 2: Respectable, Culturally Sensitive Maternal Care </vt:lpstr>
      <vt:lpstr>Theme 2: Respectable, Culturally Sensitive Maternal Care </vt:lpstr>
      <vt:lpstr>Theme 2: Respectable, Culturally Sensitive Maternal Care </vt:lpstr>
      <vt:lpstr>Theme 2: Respectable, Culturally Sensitive Maternal Care </vt:lpstr>
      <vt:lpstr>Theme 3: Ways to Improve Health Facility Use </vt:lpstr>
      <vt:lpstr>Theme 3: Ways to Improve Health Facility Use </vt:lpstr>
      <vt:lpstr>Theme 3: Ways to Improve Health Facility Use </vt:lpstr>
      <vt:lpstr>Theme 3: Ways to Improve Health Facility Use </vt:lpstr>
      <vt:lpstr>Theme 4: U2 Malnutrition Contributing Factors </vt:lpstr>
      <vt:lpstr>Theme 4: U2 Malnutrition Contributing Factors</vt:lpstr>
      <vt:lpstr>Theme 4: U2 Malnutrition Solutions </vt:lpstr>
      <vt:lpstr>Theme 4: U2 Malnutrition Solutions </vt:lpstr>
      <vt:lpstr>Theme 4: U2 Malnutrition Solutions </vt:lpstr>
      <vt:lpstr>Theme 5: Desired KIKOP Contributions </vt:lpstr>
      <vt:lpstr>Proposed Interventions </vt:lpstr>
      <vt:lpstr>Questions and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Nyagoto Formative Research Report</dc:title>
  <dc:creator>Annah Okari</dc:creator>
  <cp:lastModifiedBy>Annah Okari</cp:lastModifiedBy>
  <cp:revision>21</cp:revision>
  <dcterms:created xsi:type="dcterms:W3CDTF">2020-01-13T09:06:43Z</dcterms:created>
  <dcterms:modified xsi:type="dcterms:W3CDTF">2020-01-20T09:07:53Z</dcterms:modified>
</cp:coreProperties>
</file>